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73" r:id="rId11"/>
    <p:sldId id="265" r:id="rId12"/>
    <p:sldId id="266" r:id="rId13"/>
    <p:sldId id="267" r:id="rId14"/>
    <p:sldId id="268" r:id="rId15"/>
    <p:sldId id="274" r:id="rId16"/>
    <p:sldId id="269" r:id="rId17"/>
    <p:sldId id="270" r:id="rId18"/>
    <p:sldId id="271" r:id="rId19"/>
    <p:sldId id="272"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16.02.2021</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16.02.2021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16.02.2021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16.02.2021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16.02.2021</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ru.wikipedia.org/wiki/%D0%A4%D0%B0%D0%B9%D0%BB:%D0%9F%D0%BB%D0%B0%D0%BA%D0%B0%D1%82_%D0%9C%D0%B5%D0%B6%D0%B4%D1%83%D0%BD%D0%B0%D1%80%D0%BE%D0%B4%D0%BD%D1%8B%D0%B9_%D0%B4%D0%B5%D0%BD%D1%8C_%D0%B1%D0%BE%D1%80%D1%8C%D0%B1%D1%8B_%D1%81_%D0%BA%D0%BE%D1%80%D1%80%D1%83%D0%BF%D1%86%D0%B8%D0%B5%D0%B9.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0"/>
            <a:ext cx="7772400" cy="5544616"/>
          </a:xfrm>
        </p:spPr>
        <p:txBody>
          <a:bodyPr>
            <a:noAutofit/>
          </a:bodyPr>
          <a:lstStyle/>
          <a:p>
            <a:r>
              <a:rPr lang="ru-RU" sz="6000" dirty="0" smtClean="0">
                <a:latin typeface="Times New Roman" pitchFamily="18" charset="0"/>
                <a:cs typeface="Times New Roman" pitchFamily="18" charset="0"/>
              </a:rPr>
              <a:t>«Коррупция – </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твое НЕТ имеет значение»</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
            </a:r>
            <a:br>
              <a:rPr lang="ru-RU" sz="6000" dirty="0" smtClean="0">
                <a:latin typeface="Times New Roman" pitchFamily="18" charset="0"/>
                <a:cs typeface="Times New Roman" pitchFamily="18" charset="0"/>
              </a:rPr>
            </a:br>
            <a:r>
              <a:rPr lang="ru-RU" sz="2000" dirty="0" smtClean="0">
                <a:solidFill>
                  <a:schemeClr val="accent1"/>
                </a:solidFill>
                <a:latin typeface="Times New Roman" pitchFamily="18" charset="0"/>
                <a:cs typeface="Times New Roman" pitchFamily="18" charset="0"/>
              </a:rPr>
              <a:t>  </a:t>
            </a:r>
            <a:endParaRPr lang="ru-RU" sz="6000" dirty="0">
              <a:solidFill>
                <a:schemeClr val="accent1"/>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789040"/>
            <a:ext cx="3960440" cy="2659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326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836712"/>
            <a:ext cx="8640960" cy="5688632"/>
          </a:xfrm>
        </p:spPr>
        <p:txBody>
          <a:bodyPr>
            <a:normAutofit/>
          </a:bodyPr>
          <a:lstStyle/>
          <a:p>
            <a:pPr marL="0" indent="0" algn="just">
              <a:buNone/>
            </a:pPr>
            <a:r>
              <a:rPr lang="ru-RU" sz="2800" b="1" dirty="0" smtClean="0">
                <a:latin typeface="Times New Roman" pitchFamily="18" charset="0"/>
                <a:cs typeface="Times New Roman" pitchFamily="18" charset="0"/>
              </a:rPr>
              <a:t>    В </a:t>
            </a:r>
            <a:r>
              <a:rPr lang="ru-RU" sz="2800" b="1" dirty="0">
                <a:latin typeface="Times New Roman" pitchFamily="18" charset="0"/>
                <a:cs typeface="Times New Roman" pitchFamily="18" charset="0"/>
              </a:rPr>
              <a:t>июле 1998 г. впервые на постсоветском пространстве был принят Закон Республики Казахстан </a:t>
            </a:r>
            <a:r>
              <a:rPr lang="ru-RU" sz="2800" b="1" dirty="0" smtClean="0">
                <a:latin typeface="Times New Roman" pitchFamily="18" charset="0"/>
                <a:cs typeface="Times New Roman" pitchFamily="18" charset="0"/>
              </a:rPr>
              <a:t>«</a:t>
            </a:r>
            <a:r>
              <a:rPr lang="ru-RU" sz="2800" b="1" dirty="0">
                <a:latin typeface="Times New Roman" pitchFamily="18" charset="0"/>
                <a:cs typeface="Times New Roman" pitchFamily="18" charset="0"/>
              </a:rPr>
              <a:t>О борьбе с коррупцией», разработка которого инициирована лично Президентом страны Н. Назарбаевым. Закон на общегосударственном уровне провозглашает необходимость противодействия этому негативному явлению. Он обязывает все государственные органы и должностных лиц в пределах своей компетенции вести борьбу с этим злом.</a:t>
            </a:r>
          </a:p>
        </p:txBody>
      </p:sp>
    </p:spTree>
    <p:extLst>
      <p:ext uri="{BB962C8B-B14F-4D97-AF65-F5344CB8AC3E}">
        <p14:creationId xmlns:p14="http://schemas.microsoft.com/office/powerpoint/2010/main" val="1491426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lgn="ctr"/>
            <a:r>
              <a:rPr lang="ru-RU" sz="4000" b="1" i="1" dirty="0">
                <a:latin typeface="Times New Roman" pitchFamily="18" charset="0"/>
                <a:cs typeface="Times New Roman" pitchFamily="18" charset="0"/>
              </a:rPr>
              <a:t>Виды коррупции:</a:t>
            </a:r>
            <a:r>
              <a:rPr lang="ru-RU" sz="4000" b="1" dirty="0">
                <a:latin typeface="Times New Roman" pitchFamily="18" charset="0"/>
                <a:cs typeface="Times New Roman" pitchFamily="18" charset="0"/>
              </a:rPr>
              <a:t/>
            </a:r>
            <a:br>
              <a:rPr lang="ru-RU" sz="4000" b="1" dirty="0">
                <a:latin typeface="Times New Roman" pitchFamily="18" charset="0"/>
                <a:cs typeface="Times New Roman" pitchFamily="18" charset="0"/>
              </a:rPr>
            </a:b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457200" y="1340768"/>
            <a:ext cx="8229600" cy="4389120"/>
          </a:xfrm>
        </p:spPr>
        <p:txBody>
          <a:bodyPr>
            <a:normAutofit/>
          </a:bodyPr>
          <a:lstStyle/>
          <a:p>
            <a:pPr lvl="0"/>
            <a:r>
              <a:rPr lang="ru-RU" sz="3200" b="1" dirty="0">
                <a:latin typeface="Times New Roman" pitchFamily="18" charset="0"/>
                <a:cs typeface="Times New Roman" pitchFamily="18" charset="0"/>
              </a:rPr>
              <a:t>Бытовая</a:t>
            </a:r>
            <a:r>
              <a:rPr lang="ru-RU" sz="3200" dirty="0">
                <a:latin typeface="Times New Roman" pitchFamily="18" charset="0"/>
                <a:cs typeface="Times New Roman" pitchFamily="18" charset="0"/>
              </a:rPr>
              <a:t> – в сфере малого бизнеса</a:t>
            </a:r>
          </a:p>
          <a:p>
            <a:pPr lvl="0"/>
            <a:r>
              <a:rPr lang="ru-RU" sz="3200" b="1" dirty="0">
                <a:latin typeface="Times New Roman" pitchFamily="18" charset="0"/>
                <a:cs typeface="Times New Roman" pitchFamily="18" charset="0"/>
              </a:rPr>
              <a:t>Деловая </a:t>
            </a:r>
            <a:r>
              <a:rPr lang="ru-RU" sz="3200" dirty="0">
                <a:latin typeface="Times New Roman" pitchFamily="18" charset="0"/>
                <a:cs typeface="Times New Roman" pitchFamily="18" charset="0"/>
              </a:rPr>
              <a:t>– в сфере управления крупными предприятиями</a:t>
            </a:r>
          </a:p>
          <a:p>
            <a:pPr lvl="0"/>
            <a:r>
              <a:rPr lang="ru-RU" sz="3200" b="1" dirty="0">
                <a:latin typeface="Times New Roman" pitchFamily="18" charset="0"/>
                <a:cs typeface="Times New Roman" pitchFamily="18" charset="0"/>
              </a:rPr>
              <a:t>Коррупция верховной власти </a:t>
            </a:r>
            <a:r>
              <a:rPr lang="ru-RU" sz="3200" dirty="0">
                <a:latin typeface="Times New Roman" pitchFamily="18" charset="0"/>
                <a:cs typeface="Times New Roman" pitchFamily="18" charset="0"/>
              </a:rPr>
              <a:t>– в сфере государственного управления</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4025" y="3861048"/>
            <a:ext cx="2796049"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293096"/>
            <a:ext cx="3096344" cy="2151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476671"/>
            <a:ext cx="1954919" cy="1606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483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1143000"/>
          </a:xfrm>
        </p:spPr>
        <p:txBody>
          <a:bodyPr>
            <a:noAutofit/>
          </a:bodyPr>
          <a:lstStyle/>
          <a:p>
            <a:pPr lvl="0" algn="ctr"/>
            <a:r>
              <a:rPr lang="ru-RU" sz="4000" b="1" i="1" dirty="0">
                <a:latin typeface="Times New Roman" pitchFamily="18" charset="0"/>
                <a:cs typeface="Times New Roman" pitchFamily="18" charset="0"/>
              </a:rPr>
              <a:t>Каковы причины коррупции?</a:t>
            </a:r>
            <a:r>
              <a:rPr lang="ru-RU" sz="4000" b="1" dirty="0">
                <a:latin typeface="Times New Roman" pitchFamily="18" charset="0"/>
                <a:cs typeface="Times New Roman" pitchFamily="18" charset="0"/>
              </a:rPr>
              <a:t/>
            </a:r>
            <a:br>
              <a:rPr lang="ru-RU" sz="4000" b="1" dirty="0">
                <a:latin typeface="Times New Roman" pitchFamily="18" charset="0"/>
                <a:cs typeface="Times New Roman" pitchFamily="18" charset="0"/>
              </a:rPr>
            </a:b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107504" y="1234440"/>
            <a:ext cx="8928992" cy="4389120"/>
          </a:xfrm>
        </p:spPr>
        <p:txBody>
          <a:bodyPr>
            <a:normAutofit/>
          </a:bodyPr>
          <a:lstStyle/>
          <a:p>
            <a:pPr lvl="0"/>
            <a:r>
              <a:rPr lang="ru-RU" dirty="0">
                <a:latin typeface="Times New Roman" pitchFamily="18" charset="0"/>
                <a:cs typeface="Times New Roman" pitchFamily="18" charset="0"/>
              </a:rPr>
              <a:t>Бюрократизм при рассмотрении законных просьб граждан </a:t>
            </a:r>
          </a:p>
          <a:p>
            <a:pPr lvl="0"/>
            <a:r>
              <a:rPr lang="ru-RU" dirty="0">
                <a:latin typeface="Times New Roman" pitchFamily="18" charset="0"/>
                <a:cs typeface="Times New Roman" pitchFamily="18" charset="0"/>
              </a:rPr>
              <a:t>Переход к капитализму и распад системы контроля</a:t>
            </a:r>
          </a:p>
          <a:p>
            <a:pPr lvl="0"/>
            <a:r>
              <a:rPr lang="ru-RU" dirty="0">
                <a:latin typeface="Times New Roman" pitchFamily="18" charset="0"/>
                <a:cs typeface="Times New Roman" pitchFamily="18" charset="0"/>
              </a:rPr>
              <a:t>Упущения в кадровой работе</a:t>
            </a:r>
          </a:p>
          <a:p>
            <a:pPr lvl="0"/>
            <a:r>
              <a:rPr lang="ru-RU" dirty="0">
                <a:latin typeface="Times New Roman" pitchFamily="18" charset="0"/>
                <a:cs typeface="Times New Roman" pitchFamily="18" charset="0"/>
              </a:rPr>
              <a:t>Нарушения в государственной, финансовой дисциплине чиновников</a:t>
            </a:r>
          </a:p>
          <a:p>
            <a:pPr lvl="0"/>
            <a:r>
              <a:rPr lang="ru-RU" dirty="0">
                <a:latin typeface="Times New Roman" pitchFamily="18" charset="0"/>
                <a:cs typeface="Times New Roman" pitchFamily="18" charset="0"/>
              </a:rPr>
              <a:t>Не учитывается общественное мнение</a:t>
            </a:r>
          </a:p>
          <a:p>
            <a:pPr lvl="0"/>
            <a:r>
              <a:rPr lang="ru-RU" dirty="0">
                <a:latin typeface="Times New Roman" pitchFamily="18" charset="0"/>
                <a:cs typeface="Times New Roman" pitchFamily="18" charset="0"/>
              </a:rPr>
              <a:t>Малый доход, низкий уровень жизни </a:t>
            </a:r>
          </a:p>
          <a:p>
            <a:pPr lvl="0"/>
            <a:r>
              <a:rPr lang="ru-RU" dirty="0">
                <a:latin typeface="Times New Roman" pitchFamily="18" charset="0"/>
                <a:cs typeface="Times New Roman" pitchFamily="18" charset="0"/>
              </a:rPr>
              <a:t>Либерализм к проявлениям коррупционной деятельности </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0854" y="5013176"/>
            <a:ext cx="2273594"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3" y="5013176"/>
            <a:ext cx="2341441" cy="1651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7358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rmAutofit/>
          </a:bodyPr>
          <a:lstStyle/>
          <a:p>
            <a:pPr lvl="0" algn="ctr"/>
            <a:r>
              <a:rPr lang="ru-RU" sz="4000" b="1" i="1" dirty="0">
                <a:latin typeface="Times New Roman" pitchFamily="18" charset="0"/>
                <a:cs typeface="Times New Roman" pitchFamily="18" charset="0"/>
              </a:rPr>
              <a:t>Что влечет за собой коррупция?</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107504" y="1340768"/>
            <a:ext cx="8928992" cy="5400600"/>
          </a:xfrm>
        </p:spPr>
        <p:txBody>
          <a:bodyPr>
            <a:noAutofit/>
          </a:bodyPr>
          <a:lstStyle/>
          <a:p>
            <a:r>
              <a:rPr lang="ru-RU" b="1" i="1" dirty="0">
                <a:latin typeface="Times New Roman" pitchFamily="18" charset="0"/>
                <a:cs typeface="Times New Roman" pitchFamily="18" charset="0"/>
              </a:rPr>
              <a:t>Экономика:</a:t>
            </a: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несправедливость в распределении госбюджета, повышение цен на товары и услуги, нарушение рыночной конкуренции, развитие теневой экономики.</a:t>
            </a:r>
          </a:p>
          <a:p>
            <a:r>
              <a:rPr lang="ru-RU" b="1" i="1" dirty="0">
                <a:latin typeface="Times New Roman" pitchFamily="18" charset="0"/>
                <a:cs typeface="Times New Roman" pitchFamily="18" charset="0"/>
              </a:rPr>
              <a:t>Социальная сфера:</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преступность, социальное неравенство (олигархи и нищие), соц. напряженность в стране, деградация норм морали (деньги – мера всего): религии, отношений между людьми, искусства, роль права и законности падает в глазах общества, в результате – разочарованность, равнодушие и недоверие. </a:t>
            </a:r>
          </a:p>
          <a:p>
            <a:r>
              <a:rPr lang="ru-RU" b="1" i="1" dirty="0">
                <a:latin typeface="Times New Roman" pitchFamily="18" charset="0"/>
                <a:cs typeface="Times New Roman" pitchFamily="18" charset="0"/>
              </a:rPr>
              <a:t>Политика:</a:t>
            </a: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смена общенациональных планов на обогащение олигархических кланов и группировок.</a:t>
            </a:r>
          </a:p>
        </p:txBody>
      </p:sp>
    </p:spTree>
    <p:extLst>
      <p:ext uri="{BB962C8B-B14F-4D97-AF65-F5344CB8AC3E}">
        <p14:creationId xmlns:p14="http://schemas.microsoft.com/office/powerpoint/2010/main" val="261286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43000"/>
          </a:xfrm>
        </p:spPr>
        <p:txBody>
          <a:bodyPr>
            <a:noAutofit/>
          </a:bodyPr>
          <a:lstStyle/>
          <a:p>
            <a:pPr lvl="0" algn="ctr"/>
            <a:r>
              <a:rPr lang="ru-RU" sz="4000" b="1" i="1" dirty="0">
                <a:latin typeface="Times New Roman" pitchFamily="18" charset="0"/>
                <a:cs typeface="Times New Roman" pitchFamily="18" charset="0"/>
              </a:rPr>
              <a:t>Преступление и наказание</a:t>
            </a:r>
            <a:r>
              <a:rPr lang="ru-RU" sz="4000" b="1" dirty="0">
                <a:latin typeface="Times New Roman" pitchFamily="18" charset="0"/>
                <a:cs typeface="Times New Roman" pitchFamily="18" charset="0"/>
              </a:rPr>
              <a:t/>
            </a:r>
            <a:br>
              <a:rPr lang="ru-RU" sz="4000" b="1" dirty="0">
                <a:latin typeface="Times New Roman" pitchFamily="18" charset="0"/>
                <a:cs typeface="Times New Roman" pitchFamily="18" charset="0"/>
              </a:rPr>
            </a:b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0" y="620688"/>
            <a:ext cx="9144000" cy="6048672"/>
          </a:xfrm>
        </p:spPr>
        <p:txBody>
          <a:bodyPr>
            <a:noAutofit/>
          </a:bodyPr>
          <a:lstStyle/>
          <a:p>
            <a:pPr marL="0" indent="0">
              <a:buNone/>
            </a:pPr>
            <a:r>
              <a:rPr lang="ru-RU" sz="2000" b="1" i="1" dirty="0" smtClean="0">
                <a:latin typeface="Times New Roman" pitchFamily="18" charset="0"/>
                <a:cs typeface="Times New Roman" pitchFamily="18" charset="0"/>
              </a:rPr>
              <a:t>                Согласно </a:t>
            </a:r>
            <a:r>
              <a:rPr lang="ru-RU" sz="2000" b="1" i="1" dirty="0">
                <a:latin typeface="Times New Roman" pitchFamily="18" charset="0"/>
                <a:cs typeface="Times New Roman" pitchFamily="18" charset="0"/>
              </a:rPr>
              <a:t>УК </a:t>
            </a:r>
            <a:r>
              <a:rPr lang="ru-RU" sz="2000" b="1" i="1" dirty="0" smtClean="0">
                <a:latin typeface="Times New Roman" pitchFamily="18" charset="0"/>
                <a:cs typeface="Times New Roman" pitchFamily="18" charset="0"/>
              </a:rPr>
              <a:t>РК, </a:t>
            </a:r>
            <a:endParaRPr lang="ru-RU" sz="2000" b="1" i="1" dirty="0">
              <a:latin typeface="Times New Roman" pitchFamily="18" charset="0"/>
              <a:cs typeface="Times New Roman" pitchFamily="18" charset="0"/>
            </a:endParaRPr>
          </a:p>
          <a:p>
            <a:pPr lvl="0"/>
            <a:r>
              <a:rPr lang="ru-RU" sz="1800" i="1" dirty="0">
                <a:latin typeface="Times New Roman" pitchFamily="18" charset="0"/>
                <a:cs typeface="Times New Roman" pitchFamily="18" charset="0"/>
              </a:rPr>
              <a:t>Мошенничество</a:t>
            </a:r>
            <a:r>
              <a:rPr lang="ru-RU" sz="1800" dirty="0">
                <a:latin typeface="Times New Roman" pitchFamily="18" charset="0"/>
                <a:cs typeface="Times New Roman" pitchFamily="18" charset="0"/>
              </a:rPr>
              <a:t>, совершенное лицом с использованием своего служебного положения, а равно в крупном размере, </a:t>
            </a:r>
            <a:r>
              <a:rPr lang="ru-RU" sz="1800" dirty="0" smtClean="0">
                <a:latin typeface="Times New Roman" pitchFamily="18" charset="0"/>
                <a:cs typeface="Times New Roman" pitchFamily="18" charset="0"/>
              </a:rPr>
              <a:t>- наказывается </a:t>
            </a:r>
            <a:r>
              <a:rPr lang="ru-RU" sz="1800" b="1" dirty="0">
                <a:latin typeface="Times New Roman" pitchFamily="18" charset="0"/>
                <a:cs typeface="Times New Roman" pitchFamily="18" charset="0"/>
              </a:rPr>
              <a:t>штрафом </a:t>
            </a:r>
            <a:r>
              <a:rPr lang="ru-RU" sz="1800" dirty="0">
                <a:latin typeface="Times New Roman" pitchFamily="18" charset="0"/>
                <a:cs typeface="Times New Roman" pitchFamily="18" charset="0"/>
              </a:rPr>
              <a:t>в размере</a:t>
            </a:r>
            <a:r>
              <a:rPr lang="ru-RU" sz="1800" b="1" dirty="0">
                <a:latin typeface="Times New Roman" pitchFamily="18" charset="0"/>
                <a:cs typeface="Times New Roman" pitchFamily="18" charset="0"/>
              </a:rPr>
              <a:t> от </a:t>
            </a:r>
            <a:r>
              <a:rPr lang="ru-RU" sz="1800" b="1" dirty="0" smtClean="0">
                <a:latin typeface="Times New Roman" pitchFamily="18" charset="0"/>
                <a:cs typeface="Times New Roman" pitchFamily="18" charset="0"/>
              </a:rPr>
              <a:t>семисот до одной тысяч  МРП</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&lt;…&gt; либо </a:t>
            </a:r>
            <a:r>
              <a:rPr lang="ru-RU" sz="1800" b="1" dirty="0">
                <a:latin typeface="Times New Roman" pitchFamily="18" charset="0"/>
                <a:cs typeface="Times New Roman" pitchFamily="18" charset="0"/>
              </a:rPr>
              <a:t>лишением свободы на срок от </a:t>
            </a:r>
            <a:r>
              <a:rPr lang="ru-RU" sz="1800" b="1" dirty="0" smtClean="0">
                <a:latin typeface="Times New Roman" pitchFamily="18" charset="0"/>
                <a:cs typeface="Times New Roman" pitchFamily="18" charset="0"/>
              </a:rPr>
              <a:t>пяти </a:t>
            </a:r>
            <a:r>
              <a:rPr lang="ru-RU" sz="1800" b="1" dirty="0">
                <a:latin typeface="Times New Roman" pitchFamily="18" charset="0"/>
                <a:cs typeface="Times New Roman" pitchFamily="18" charset="0"/>
              </a:rPr>
              <a:t>до </a:t>
            </a:r>
            <a:r>
              <a:rPr lang="ru-RU" sz="1800" b="1" dirty="0" smtClean="0">
                <a:latin typeface="Times New Roman" pitchFamily="18" charset="0"/>
                <a:cs typeface="Times New Roman" pitchFamily="18" charset="0"/>
              </a:rPr>
              <a:t>десяти </a:t>
            </a:r>
            <a:r>
              <a:rPr lang="ru-RU" sz="1800" b="1" dirty="0">
                <a:latin typeface="Times New Roman" pitchFamily="18" charset="0"/>
                <a:cs typeface="Times New Roman" pitchFamily="18" charset="0"/>
              </a:rPr>
              <a:t>лет со </a:t>
            </a:r>
            <a:r>
              <a:rPr lang="ru-RU" sz="1800" b="1" dirty="0" smtClean="0">
                <a:latin typeface="Times New Roman" pitchFamily="18" charset="0"/>
                <a:cs typeface="Times New Roman" pitchFamily="18" charset="0"/>
              </a:rPr>
              <a:t>с конфискацией имущества </a:t>
            </a:r>
            <a:r>
              <a:rPr lang="ru-RU" sz="1800" b="1" dirty="0">
                <a:latin typeface="Times New Roman" pitchFamily="18" charset="0"/>
                <a:cs typeface="Times New Roman" pitchFamily="18" charset="0"/>
              </a:rPr>
              <a:t>&lt;...&gt;</a:t>
            </a:r>
            <a:r>
              <a:rPr lang="ru-RU" sz="1800" dirty="0">
                <a:latin typeface="Times New Roman" pitchFamily="18" charset="0"/>
                <a:cs typeface="Times New Roman" pitchFamily="18" charset="0"/>
              </a:rPr>
              <a:t>   (ст. </a:t>
            </a:r>
            <a:r>
              <a:rPr lang="ru-RU" sz="1800" dirty="0" smtClean="0">
                <a:latin typeface="Times New Roman" pitchFamily="18" charset="0"/>
                <a:cs typeface="Times New Roman" pitchFamily="18" charset="0"/>
              </a:rPr>
              <a:t>177. ч.2 (в), 3 (г) </a:t>
            </a:r>
            <a:r>
              <a:rPr lang="ru-RU" sz="1800" dirty="0">
                <a:latin typeface="Times New Roman" pitchFamily="18" charset="0"/>
                <a:cs typeface="Times New Roman" pitchFamily="18" charset="0"/>
              </a:rPr>
              <a:t>УК  </a:t>
            </a:r>
            <a:r>
              <a:rPr lang="ru-RU" sz="1800" dirty="0" smtClean="0">
                <a:latin typeface="Times New Roman" pitchFamily="18" charset="0"/>
                <a:cs typeface="Times New Roman" pitchFamily="18" charset="0"/>
              </a:rPr>
              <a:t>РК </a:t>
            </a:r>
            <a:r>
              <a:rPr lang="ru-RU" sz="1800" dirty="0">
                <a:latin typeface="Times New Roman" pitchFamily="18" charset="0"/>
                <a:cs typeface="Times New Roman" pitchFamily="18" charset="0"/>
              </a:rPr>
              <a:t>Мошенничество)</a:t>
            </a:r>
          </a:p>
          <a:p>
            <a:pPr lvl="0"/>
            <a:r>
              <a:rPr lang="ru-RU" sz="1800" i="1" dirty="0">
                <a:latin typeface="Times New Roman" pitchFamily="18" charset="0"/>
                <a:cs typeface="Times New Roman" pitchFamily="18" charset="0"/>
              </a:rPr>
              <a:t>Присвоение или растрата</a:t>
            </a:r>
            <a:r>
              <a:rPr lang="ru-RU" sz="1800" dirty="0">
                <a:latin typeface="Times New Roman" pitchFamily="18" charset="0"/>
                <a:cs typeface="Times New Roman" pitchFamily="18" charset="0"/>
              </a:rPr>
              <a:t>, то есть хищение чужого имущества, вверенного виновному, </a:t>
            </a:r>
            <a:r>
              <a:rPr lang="ru-RU" sz="1800" dirty="0" smtClean="0">
                <a:latin typeface="Times New Roman" pitchFamily="18" charset="0"/>
                <a:cs typeface="Times New Roman" pitchFamily="18" charset="0"/>
              </a:rPr>
              <a:t>- наказываются </a:t>
            </a:r>
            <a:r>
              <a:rPr lang="ru-RU" sz="1800" b="1" dirty="0">
                <a:latin typeface="Times New Roman" pitchFamily="18" charset="0"/>
                <a:cs typeface="Times New Roman" pitchFamily="18" charset="0"/>
              </a:rPr>
              <a:t>штрафом</a:t>
            </a:r>
            <a:r>
              <a:rPr lang="ru-RU" sz="1800" dirty="0">
                <a:latin typeface="Times New Roman" pitchFamily="18" charset="0"/>
                <a:cs typeface="Times New Roman" pitchFamily="18" charset="0"/>
              </a:rPr>
              <a:t> в размере </a:t>
            </a:r>
            <a:r>
              <a:rPr lang="ru-RU" sz="1800" b="1" dirty="0" smtClean="0">
                <a:latin typeface="Times New Roman" pitchFamily="18" charset="0"/>
                <a:cs typeface="Times New Roman" pitchFamily="18" charset="0"/>
              </a:rPr>
              <a:t>от  пятисот до одной тысячи МРП</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&lt;…&gt; либо </a:t>
            </a:r>
            <a:r>
              <a:rPr lang="ru-RU" sz="1800" b="1" dirty="0" smtClean="0">
                <a:latin typeface="Times New Roman" pitchFamily="18" charset="0"/>
                <a:cs typeface="Times New Roman" pitchFamily="18" charset="0"/>
              </a:rPr>
              <a:t>ограничением свободы</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на срок до </a:t>
            </a:r>
            <a:r>
              <a:rPr lang="ru-RU" sz="1800" dirty="0" smtClean="0">
                <a:latin typeface="Times New Roman" pitchFamily="18" charset="0"/>
                <a:cs typeface="Times New Roman" pitchFamily="18" charset="0"/>
              </a:rPr>
              <a:t>четырех лет, </a:t>
            </a:r>
            <a:r>
              <a:rPr lang="ru-RU" sz="1800" dirty="0">
                <a:latin typeface="Times New Roman" pitchFamily="18" charset="0"/>
                <a:cs typeface="Times New Roman" pitchFamily="18" charset="0"/>
              </a:rPr>
              <a:t>либо </a:t>
            </a:r>
            <a:r>
              <a:rPr lang="ru-RU" sz="1800" b="1" dirty="0">
                <a:latin typeface="Times New Roman" pitchFamily="18" charset="0"/>
                <a:cs typeface="Times New Roman" pitchFamily="18" charset="0"/>
              </a:rPr>
              <a:t>лишением свободы на срок </a:t>
            </a:r>
            <a:r>
              <a:rPr lang="ru-RU" sz="1800" b="1" dirty="0" smtClean="0">
                <a:latin typeface="Times New Roman" pitchFamily="18" charset="0"/>
                <a:cs typeface="Times New Roman" pitchFamily="18" charset="0"/>
              </a:rPr>
              <a:t>от </a:t>
            </a:r>
            <a:r>
              <a:rPr lang="ru-RU" sz="1800" b="1" dirty="0">
                <a:latin typeface="Times New Roman" pitchFamily="18" charset="0"/>
                <a:cs typeface="Times New Roman" pitchFamily="18" charset="0"/>
              </a:rPr>
              <a:t>двух </a:t>
            </a:r>
            <a:r>
              <a:rPr lang="ru-RU" sz="1800" b="1" dirty="0" smtClean="0">
                <a:latin typeface="Times New Roman" pitchFamily="18" charset="0"/>
                <a:cs typeface="Times New Roman" pitchFamily="18" charset="0"/>
              </a:rPr>
              <a:t> до пяти лет, </a:t>
            </a:r>
            <a:r>
              <a:rPr lang="ru-RU" sz="1800" dirty="0" smtClean="0">
                <a:latin typeface="Times New Roman" pitchFamily="18" charset="0"/>
                <a:cs typeface="Times New Roman" pitchFamily="18" charset="0"/>
              </a:rPr>
              <a:t>в крупном размере </a:t>
            </a:r>
            <a:r>
              <a:rPr lang="ru-RU" sz="1800" b="1" dirty="0" smtClean="0">
                <a:latin typeface="Times New Roman" pitchFamily="18" charset="0"/>
                <a:cs typeface="Times New Roman" pitchFamily="18" charset="0"/>
              </a:rPr>
              <a:t>от пяти до десяти лет с конфискацией имущества.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a:t>
            </a:r>
            <a:r>
              <a:rPr lang="ru-RU" sz="1800" dirty="0" smtClean="0">
                <a:latin typeface="Times New Roman" pitchFamily="18" charset="0"/>
                <a:cs typeface="Times New Roman" pitchFamily="18" charset="0"/>
              </a:rPr>
              <a:t>ст.176, ч.2 (в), 3 (г) </a:t>
            </a:r>
            <a:r>
              <a:rPr lang="ru-RU" sz="1800" dirty="0">
                <a:latin typeface="Times New Roman" pitchFamily="18" charset="0"/>
                <a:cs typeface="Times New Roman" pitchFamily="18" charset="0"/>
              </a:rPr>
              <a:t>УК </a:t>
            </a:r>
            <a:r>
              <a:rPr lang="ru-RU" sz="1800" dirty="0" smtClean="0">
                <a:latin typeface="Times New Roman" pitchFamily="18" charset="0"/>
                <a:cs typeface="Times New Roman" pitchFamily="18" charset="0"/>
              </a:rPr>
              <a:t>РК </a:t>
            </a:r>
            <a:r>
              <a:rPr lang="ru-RU" sz="1800" dirty="0">
                <a:latin typeface="Times New Roman" pitchFamily="18" charset="0"/>
                <a:cs typeface="Times New Roman" pitchFamily="18" charset="0"/>
              </a:rPr>
              <a:t>Присвоение или растрата).   </a:t>
            </a:r>
          </a:p>
          <a:p>
            <a:pPr lvl="0"/>
            <a:r>
              <a:rPr lang="ru-RU" sz="1800" i="1" dirty="0">
                <a:latin typeface="Times New Roman" pitchFamily="18" charset="0"/>
                <a:cs typeface="Times New Roman" pitchFamily="18" charset="0"/>
              </a:rPr>
              <a:t>Вымогательство </a:t>
            </a:r>
            <a:r>
              <a:rPr lang="ru-RU" sz="1800" dirty="0">
                <a:latin typeface="Times New Roman" pitchFamily="18" charset="0"/>
                <a:cs typeface="Times New Roman" pitchFamily="18" charset="0"/>
              </a:rPr>
              <a:t>&lt;…&gt; под угрозой применения насилия либо уничтожения или повреждения чужого имущества, </a:t>
            </a:r>
            <a:r>
              <a:rPr lang="ru-RU" sz="1800" dirty="0" smtClean="0">
                <a:latin typeface="Times New Roman" pitchFamily="18" charset="0"/>
                <a:cs typeface="Times New Roman" pitchFamily="18" charset="0"/>
              </a:rPr>
              <a:t>- наказывается </a:t>
            </a:r>
            <a:r>
              <a:rPr lang="ru-RU" sz="1800" b="1" dirty="0">
                <a:latin typeface="Times New Roman" pitchFamily="18" charset="0"/>
                <a:cs typeface="Times New Roman" pitchFamily="18" charset="0"/>
              </a:rPr>
              <a:t>ограничением свободы на срок до трех лет</a:t>
            </a:r>
            <a:r>
              <a:rPr lang="ru-RU" sz="1800" dirty="0">
                <a:latin typeface="Times New Roman" pitchFamily="18" charset="0"/>
                <a:cs typeface="Times New Roman" pitchFamily="18" charset="0"/>
              </a:rPr>
              <a:t> &lt;…&gt; либо </a:t>
            </a:r>
            <a:r>
              <a:rPr lang="ru-RU" sz="1800" b="1" dirty="0">
                <a:latin typeface="Times New Roman" pitchFamily="18" charset="0"/>
                <a:cs typeface="Times New Roman" pitchFamily="18" charset="0"/>
              </a:rPr>
              <a:t>лишением свободы на срок до четырех лет со штрафом в размере до </a:t>
            </a:r>
            <a:r>
              <a:rPr lang="ru-RU" sz="1800" b="1" dirty="0" smtClean="0">
                <a:latin typeface="Times New Roman" pitchFamily="18" charset="0"/>
                <a:cs typeface="Times New Roman" pitchFamily="18" charset="0"/>
              </a:rPr>
              <a:t>ста МРП</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или в размере заработной платы или иного дохода осужденного за период до </a:t>
            </a:r>
            <a:r>
              <a:rPr lang="ru-RU" sz="1800" dirty="0" smtClean="0">
                <a:latin typeface="Times New Roman" pitchFamily="18" charset="0"/>
                <a:cs typeface="Times New Roman" pitchFamily="18" charset="0"/>
              </a:rPr>
              <a:t>трех </a:t>
            </a:r>
            <a:r>
              <a:rPr lang="ru-RU" sz="1800" dirty="0">
                <a:latin typeface="Times New Roman" pitchFamily="18" charset="0"/>
                <a:cs typeface="Times New Roman" pitchFamily="18" charset="0"/>
              </a:rPr>
              <a:t>месяцев </a:t>
            </a:r>
            <a:r>
              <a:rPr lang="ru-RU" sz="1800" dirty="0" smtClean="0">
                <a:latin typeface="Times New Roman" pitchFamily="18" charset="0"/>
                <a:cs typeface="Times New Roman" pitchFamily="18" charset="0"/>
              </a:rPr>
              <a:t>или </a:t>
            </a:r>
            <a:r>
              <a:rPr lang="ru-RU" sz="1800" dirty="0">
                <a:latin typeface="Times New Roman" pitchFamily="18" charset="0"/>
                <a:cs typeface="Times New Roman" pitchFamily="18" charset="0"/>
              </a:rPr>
              <a:t>без такового.  (</a:t>
            </a:r>
            <a:r>
              <a:rPr lang="ru-RU" sz="1800" dirty="0" smtClean="0">
                <a:latin typeface="Times New Roman" pitchFamily="18" charset="0"/>
                <a:cs typeface="Times New Roman" pitchFamily="18" charset="0"/>
              </a:rPr>
              <a:t>ст.181 </a:t>
            </a:r>
            <a:r>
              <a:rPr lang="ru-RU" sz="1800" dirty="0">
                <a:latin typeface="Times New Roman" pitchFamily="18" charset="0"/>
                <a:cs typeface="Times New Roman" pitchFamily="18" charset="0"/>
              </a:rPr>
              <a:t>ч.1 УК </a:t>
            </a:r>
            <a:r>
              <a:rPr lang="ru-RU" sz="1800" dirty="0" smtClean="0">
                <a:latin typeface="Times New Roman" pitchFamily="18" charset="0"/>
                <a:cs typeface="Times New Roman" pitchFamily="18" charset="0"/>
              </a:rPr>
              <a:t>РК </a:t>
            </a:r>
            <a:r>
              <a:rPr lang="ru-RU" sz="1800" dirty="0">
                <a:latin typeface="Times New Roman" pitchFamily="18" charset="0"/>
                <a:cs typeface="Times New Roman" pitchFamily="18" charset="0"/>
              </a:rPr>
              <a:t>вымогательство)</a:t>
            </a:r>
          </a:p>
          <a:p>
            <a:pPr lvl="0"/>
            <a:r>
              <a:rPr lang="ru-RU" sz="1800" i="1" dirty="0">
                <a:latin typeface="Times New Roman" pitchFamily="18" charset="0"/>
                <a:cs typeface="Times New Roman" pitchFamily="18" charset="0"/>
              </a:rPr>
              <a:t>Использование </a:t>
            </a:r>
            <a:r>
              <a:rPr lang="ru-RU" sz="1800" i="1" dirty="0" smtClean="0">
                <a:latin typeface="Times New Roman" pitchFamily="18" charset="0"/>
                <a:cs typeface="Times New Roman" pitchFamily="18" charset="0"/>
              </a:rPr>
              <a:t>лицом, уполномоченным на выполнение гос. функций, либо приравненным к нему лицом  своих служебных  </a:t>
            </a:r>
            <a:r>
              <a:rPr lang="ru-RU" sz="1800" i="1" dirty="0">
                <a:latin typeface="Times New Roman" pitchFamily="18" charset="0"/>
                <a:cs typeface="Times New Roman" pitchFamily="18" charset="0"/>
              </a:rPr>
              <a:t>полномочий вопреки </a:t>
            </a:r>
            <a:r>
              <a:rPr lang="ru-RU" sz="1800" i="1" dirty="0" smtClean="0">
                <a:latin typeface="Times New Roman" pitchFamily="18" charset="0"/>
                <a:cs typeface="Times New Roman" pitchFamily="18" charset="0"/>
              </a:rPr>
              <a:t> интересам службы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в целях извлечения выгод и преимуществ для себя или других лиц, </a:t>
            </a:r>
            <a:r>
              <a:rPr lang="ru-RU" sz="1800" dirty="0" smtClean="0">
                <a:latin typeface="Times New Roman" pitchFamily="18" charset="0"/>
                <a:cs typeface="Times New Roman" pitchFamily="18" charset="0"/>
              </a:rPr>
              <a:t>-наказывается </a:t>
            </a:r>
            <a:r>
              <a:rPr lang="ru-RU" sz="1800" b="1" dirty="0">
                <a:latin typeface="Times New Roman" pitchFamily="18" charset="0"/>
                <a:cs typeface="Times New Roman" pitchFamily="18" charset="0"/>
              </a:rPr>
              <a:t>штрафом</a:t>
            </a:r>
            <a:r>
              <a:rPr lang="ru-RU" sz="1800" dirty="0">
                <a:latin typeface="Times New Roman" pitchFamily="18" charset="0"/>
                <a:cs typeface="Times New Roman" pitchFamily="18" charset="0"/>
              </a:rPr>
              <a:t> в размере </a:t>
            </a:r>
            <a:r>
              <a:rPr lang="ru-RU" sz="1800" b="1" dirty="0" smtClean="0">
                <a:latin typeface="Times New Roman" pitchFamily="18" charset="0"/>
                <a:cs typeface="Times New Roman" pitchFamily="18" charset="0"/>
              </a:rPr>
              <a:t>от пятисот до  тысячи МРП</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&lt;…&gt; либо </a:t>
            </a:r>
            <a:r>
              <a:rPr lang="ru-RU" sz="1800" b="1" dirty="0" smtClean="0">
                <a:latin typeface="Times New Roman" pitchFamily="18" charset="0"/>
                <a:cs typeface="Times New Roman" pitchFamily="18" charset="0"/>
              </a:rPr>
              <a:t>лишением права занимать определенные должности </a:t>
            </a:r>
            <a:r>
              <a:rPr lang="ru-RU" sz="1800" b="1" dirty="0">
                <a:latin typeface="Times New Roman" pitchFamily="18" charset="0"/>
                <a:cs typeface="Times New Roman" pitchFamily="18" charset="0"/>
              </a:rPr>
              <a:t>на срок </a:t>
            </a:r>
            <a:r>
              <a:rPr lang="ru-RU" sz="1800" b="1" dirty="0" smtClean="0">
                <a:latin typeface="Times New Roman" pitchFamily="18" charset="0"/>
                <a:cs typeface="Times New Roman" pitchFamily="18" charset="0"/>
              </a:rPr>
              <a:t> </a:t>
            </a:r>
            <a:r>
              <a:rPr lang="ru-RU" sz="1800" b="1" dirty="0">
                <a:latin typeface="Times New Roman" pitchFamily="18" charset="0"/>
                <a:cs typeface="Times New Roman" pitchFamily="18" charset="0"/>
              </a:rPr>
              <a:t>до </a:t>
            </a:r>
            <a:r>
              <a:rPr lang="ru-RU" sz="1800" b="1" dirty="0" smtClean="0">
                <a:latin typeface="Times New Roman" pitchFamily="18" charset="0"/>
                <a:cs typeface="Times New Roman" pitchFamily="18" charset="0"/>
              </a:rPr>
              <a:t>пяти </a:t>
            </a:r>
            <a:r>
              <a:rPr lang="ru-RU" sz="1800" b="1" dirty="0">
                <a:latin typeface="Times New Roman" pitchFamily="18" charset="0"/>
                <a:cs typeface="Times New Roman" pitchFamily="18" charset="0"/>
              </a:rPr>
              <a:t>лет</a:t>
            </a:r>
            <a:r>
              <a:rPr lang="ru-RU" sz="1800" dirty="0">
                <a:latin typeface="Times New Roman" pitchFamily="18" charset="0"/>
                <a:cs typeface="Times New Roman" pitchFamily="18" charset="0"/>
              </a:rPr>
              <a:t> &lt;…&gt; либо </a:t>
            </a:r>
            <a:r>
              <a:rPr lang="ru-RU" sz="1800" b="1" dirty="0">
                <a:latin typeface="Times New Roman" pitchFamily="18" charset="0"/>
                <a:cs typeface="Times New Roman" pitchFamily="18" charset="0"/>
              </a:rPr>
              <a:t>лишением свободы на срок до </a:t>
            </a:r>
            <a:r>
              <a:rPr lang="ru-RU" sz="1800" b="1" dirty="0" smtClean="0">
                <a:latin typeface="Times New Roman" pitchFamily="18" charset="0"/>
                <a:cs typeface="Times New Roman" pitchFamily="18" charset="0"/>
              </a:rPr>
              <a:t>двух </a:t>
            </a:r>
            <a:r>
              <a:rPr lang="ru-RU" sz="1800" b="1" dirty="0">
                <a:latin typeface="Times New Roman" pitchFamily="18" charset="0"/>
                <a:cs typeface="Times New Roman" pitchFamily="18" charset="0"/>
              </a:rPr>
              <a:t>лет</a:t>
            </a:r>
            <a:r>
              <a:rPr lang="ru-RU" sz="1800" dirty="0">
                <a:latin typeface="Times New Roman" pitchFamily="18" charset="0"/>
                <a:cs typeface="Times New Roman" pitchFamily="18" charset="0"/>
              </a:rPr>
              <a:t>. (Ст. </a:t>
            </a:r>
            <a:r>
              <a:rPr lang="ru-RU" sz="1800" dirty="0" smtClean="0">
                <a:latin typeface="Times New Roman" pitchFamily="18" charset="0"/>
                <a:cs typeface="Times New Roman" pitchFamily="18" charset="0"/>
              </a:rPr>
              <a:t>307. </a:t>
            </a:r>
            <a:r>
              <a:rPr lang="ru-RU" sz="1800" dirty="0">
                <a:latin typeface="Times New Roman" pitchFamily="18" charset="0"/>
                <a:cs typeface="Times New Roman" pitchFamily="18" charset="0"/>
              </a:rPr>
              <a:t>Злоупотребление полномочиями ч.1. УК </a:t>
            </a:r>
            <a:r>
              <a:rPr lang="ru-RU" sz="1800" dirty="0" smtClean="0">
                <a:latin typeface="Times New Roman" pitchFamily="18" charset="0"/>
                <a:cs typeface="Times New Roman" pitchFamily="18" charset="0"/>
              </a:rPr>
              <a:t>РК)</a:t>
            </a:r>
            <a:endParaRPr lang="ru-RU" sz="1800" dirty="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275263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580" y="620688"/>
            <a:ext cx="8876839" cy="6048672"/>
          </a:xfrm>
        </p:spPr>
        <p:txBody>
          <a:bodyPr>
            <a:normAutofit/>
          </a:bodyPr>
          <a:lstStyle/>
          <a:p>
            <a:pPr lvl="0"/>
            <a:r>
              <a:rPr lang="ru-RU" sz="1800" i="1" dirty="0" smtClean="0">
                <a:latin typeface="Times New Roman" pitchFamily="18" charset="0"/>
                <a:cs typeface="Times New Roman" pitchFamily="18" charset="0"/>
              </a:rPr>
              <a:t>Получение лицом, уполномоченным на выполнение гос. функций.</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либо </a:t>
            </a:r>
            <a:r>
              <a:rPr lang="ru-RU" sz="1800" i="1" dirty="0" smtClean="0">
                <a:latin typeface="Times New Roman" pitchFamily="18" charset="0"/>
                <a:cs typeface="Times New Roman" pitchFamily="18" charset="0"/>
              </a:rPr>
              <a:t>приравненным к нему лицом, лично или через посредника взятки в виде  </a:t>
            </a:r>
            <a:r>
              <a:rPr lang="ru-RU" sz="1800" i="1" dirty="0">
                <a:latin typeface="Times New Roman" pitchFamily="18" charset="0"/>
                <a:cs typeface="Times New Roman" pitchFamily="18" charset="0"/>
              </a:rPr>
              <a:t>денег, ценных бумаг, иного имущества</a:t>
            </a:r>
            <a:r>
              <a:rPr lang="ru-RU" sz="1800" i="1" dirty="0" smtClean="0">
                <a:latin typeface="Times New Roman" pitchFamily="18" charset="0"/>
                <a:cs typeface="Times New Roman" pitchFamily="18" charset="0"/>
              </a:rPr>
              <a:t>, права на имущество или выгод имущественного характера для себя или других лиц за действия (бездействия) в пользу взяткодателя </a:t>
            </a:r>
            <a:r>
              <a:rPr lang="ru-RU" sz="1800" dirty="0">
                <a:latin typeface="Times New Roman" pitchFamily="18" charset="0"/>
                <a:cs typeface="Times New Roman" pitchFamily="18" charset="0"/>
              </a:rPr>
              <a:t>&lt;…&gt;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наказываются </a:t>
            </a:r>
            <a:r>
              <a:rPr lang="ru-RU" sz="1800" b="1" dirty="0">
                <a:latin typeface="Times New Roman" pitchFamily="18" charset="0"/>
                <a:cs typeface="Times New Roman" pitchFamily="18" charset="0"/>
              </a:rPr>
              <a:t>штрафом</a:t>
            </a:r>
            <a:r>
              <a:rPr lang="ru-RU" sz="1800" dirty="0">
                <a:latin typeface="Times New Roman" pitchFamily="18" charset="0"/>
                <a:cs typeface="Times New Roman" pitchFamily="18" charset="0"/>
              </a:rPr>
              <a:t> в размере </a:t>
            </a:r>
            <a:r>
              <a:rPr lang="ru-RU" sz="1800" b="1" dirty="0" smtClean="0">
                <a:latin typeface="Times New Roman" pitchFamily="18" charset="0"/>
                <a:cs typeface="Times New Roman" pitchFamily="18" charset="0"/>
              </a:rPr>
              <a:t>от семисот до двух </a:t>
            </a:r>
            <a:r>
              <a:rPr lang="ru-RU" sz="1800" b="1" dirty="0">
                <a:latin typeface="Times New Roman" pitchFamily="18" charset="0"/>
                <a:cs typeface="Times New Roman" pitchFamily="18" charset="0"/>
              </a:rPr>
              <a:t>тысяч </a:t>
            </a:r>
            <a:r>
              <a:rPr lang="ru-RU" sz="1800" b="1" dirty="0" smtClean="0">
                <a:latin typeface="Times New Roman" pitchFamily="18" charset="0"/>
                <a:cs typeface="Times New Roman" pitchFamily="18" charset="0"/>
              </a:rPr>
              <a:t>МРП</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&lt;…&gt; либо </a:t>
            </a:r>
            <a:r>
              <a:rPr lang="ru-RU" sz="1800" b="1" dirty="0" smtClean="0">
                <a:latin typeface="Times New Roman" pitchFamily="18" charset="0"/>
                <a:cs typeface="Times New Roman" pitchFamily="18" charset="0"/>
              </a:rPr>
              <a:t>ограничением свободы на срок до пяти лет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&lt;…&gt; либо </a:t>
            </a:r>
            <a:r>
              <a:rPr lang="ru-RU" sz="1800" b="1" dirty="0">
                <a:latin typeface="Times New Roman" pitchFamily="18" charset="0"/>
                <a:cs typeface="Times New Roman" pitchFamily="18" charset="0"/>
              </a:rPr>
              <a:t>лишением свободы на </a:t>
            </a:r>
            <a:r>
              <a:rPr lang="ru-RU" sz="1800" b="1" dirty="0" smtClean="0">
                <a:latin typeface="Times New Roman" pitchFamily="18" charset="0"/>
                <a:cs typeface="Times New Roman" pitchFamily="18" charset="0"/>
              </a:rPr>
              <a:t>тот же срок </a:t>
            </a:r>
            <a:r>
              <a:rPr lang="ru-RU" sz="1800" dirty="0">
                <a:latin typeface="Times New Roman" pitchFamily="18" charset="0"/>
                <a:cs typeface="Times New Roman" pitchFamily="18" charset="0"/>
              </a:rPr>
              <a:t>&lt;…&gt;</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(ст. </a:t>
            </a:r>
            <a:r>
              <a:rPr lang="ru-RU" sz="1800" dirty="0" smtClean="0">
                <a:latin typeface="Times New Roman" pitchFamily="18" charset="0"/>
                <a:cs typeface="Times New Roman" pitchFamily="18" charset="0"/>
              </a:rPr>
              <a:t>311, </a:t>
            </a:r>
            <a:r>
              <a:rPr lang="ru-RU" sz="1800" dirty="0">
                <a:latin typeface="Times New Roman" pitchFamily="18" charset="0"/>
                <a:cs typeface="Times New Roman" pitchFamily="18" charset="0"/>
              </a:rPr>
              <a:t>ч.1 </a:t>
            </a:r>
            <a:r>
              <a:rPr lang="ru-RU" sz="1800" dirty="0" smtClean="0">
                <a:latin typeface="Times New Roman" pitchFamily="18" charset="0"/>
                <a:cs typeface="Times New Roman" pitchFamily="18" charset="0"/>
              </a:rPr>
              <a:t>Получение взятки) </a:t>
            </a:r>
          </a:p>
          <a:p>
            <a:r>
              <a:rPr lang="ru-RU" sz="1800" i="1" dirty="0" smtClean="0">
                <a:latin typeface="Times New Roman" pitchFamily="18" charset="0"/>
                <a:cs typeface="Times New Roman" pitchFamily="18" charset="0"/>
              </a:rPr>
              <a:t>Дача взятки лицу, уполномоченному </a:t>
            </a:r>
            <a:r>
              <a:rPr lang="ru-RU" sz="1800" i="1" dirty="0">
                <a:latin typeface="Times New Roman" pitchFamily="18" charset="0"/>
                <a:cs typeface="Times New Roman" pitchFamily="18" charset="0"/>
              </a:rPr>
              <a:t>на выполнение гос. функций.</a:t>
            </a:r>
            <a:r>
              <a:rPr lang="ru-RU" sz="1800" dirty="0">
                <a:latin typeface="Times New Roman" pitchFamily="18" charset="0"/>
                <a:cs typeface="Times New Roman" pitchFamily="18" charset="0"/>
              </a:rPr>
              <a:t> либо </a:t>
            </a:r>
            <a:r>
              <a:rPr lang="ru-RU" sz="1800" i="1" dirty="0" smtClean="0">
                <a:latin typeface="Times New Roman" pitchFamily="18" charset="0"/>
                <a:cs typeface="Times New Roman" pitchFamily="18" charset="0"/>
              </a:rPr>
              <a:t>приравненному </a:t>
            </a:r>
            <a:r>
              <a:rPr lang="ru-RU" sz="1800" i="1" dirty="0">
                <a:latin typeface="Times New Roman" pitchFamily="18" charset="0"/>
                <a:cs typeface="Times New Roman" pitchFamily="18" charset="0"/>
              </a:rPr>
              <a:t>к нему </a:t>
            </a:r>
            <a:r>
              <a:rPr lang="ru-RU" sz="1800" i="1" dirty="0" smtClean="0">
                <a:latin typeface="Times New Roman" pitchFamily="18" charset="0"/>
                <a:cs typeface="Times New Roman" pitchFamily="18" charset="0"/>
              </a:rPr>
              <a:t>лицу, </a:t>
            </a:r>
            <a:r>
              <a:rPr lang="ru-RU" sz="1800" i="1" dirty="0">
                <a:latin typeface="Times New Roman" pitchFamily="18" charset="0"/>
                <a:cs typeface="Times New Roman" pitchFamily="18" charset="0"/>
              </a:rPr>
              <a:t>лично или через посредника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наказываются </a:t>
            </a:r>
            <a:r>
              <a:rPr lang="ru-RU" sz="1800" b="1" dirty="0">
                <a:latin typeface="Times New Roman" pitchFamily="18" charset="0"/>
                <a:cs typeface="Times New Roman" pitchFamily="18" charset="0"/>
              </a:rPr>
              <a:t>штрафом</a:t>
            </a:r>
            <a:r>
              <a:rPr lang="ru-RU" sz="1800" dirty="0">
                <a:latin typeface="Times New Roman" pitchFamily="18" charset="0"/>
                <a:cs typeface="Times New Roman" pitchFamily="18" charset="0"/>
              </a:rPr>
              <a:t> в размере </a:t>
            </a:r>
            <a:r>
              <a:rPr lang="ru-RU" sz="1800" b="1" dirty="0">
                <a:latin typeface="Times New Roman" pitchFamily="18" charset="0"/>
                <a:cs typeface="Times New Roman" pitchFamily="18" charset="0"/>
              </a:rPr>
              <a:t>от</a:t>
            </a:r>
            <a:r>
              <a:rPr lang="ru-RU" sz="1800" dirty="0">
                <a:latin typeface="Times New Roman" pitchFamily="18" charset="0"/>
                <a:cs typeface="Times New Roman" pitchFamily="18" charset="0"/>
              </a:rPr>
              <a:t> </a:t>
            </a:r>
            <a:r>
              <a:rPr lang="ru-RU" sz="1800" b="1" dirty="0">
                <a:latin typeface="Times New Roman" pitchFamily="18" charset="0"/>
                <a:cs typeface="Times New Roman" pitchFamily="18" charset="0"/>
              </a:rPr>
              <a:t>семисот</a:t>
            </a:r>
            <a:r>
              <a:rPr lang="ru-RU" sz="1800" dirty="0">
                <a:latin typeface="Times New Roman" pitchFamily="18" charset="0"/>
                <a:cs typeface="Times New Roman" pitchFamily="18" charset="0"/>
              </a:rPr>
              <a:t> </a:t>
            </a:r>
            <a:r>
              <a:rPr lang="ru-RU" sz="1800" b="1" dirty="0">
                <a:latin typeface="Times New Roman" pitchFamily="18" charset="0"/>
                <a:cs typeface="Times New Roman" pitchFamily="18" charset="0"/>
              </a:rPr>
              <a:t>до двух тысяч МРП</a:t>
            </a:r>
            <a:r>
              <a:rPr lang="ru-RU" sz="1800" dirty="0">
                <a:latin typeface="Times New Roman" pitchFamily="18" charset="0"/>
                <a:cs typeface="Times New Roman" pitchFamily="18" charset="0"/>
              </a:rPr>
              <a:t> &lt;…&gt; либо </a:t>
            </a:r>
            <a:r>
              <a:rPr lang="ru-RU" sz="1800" b="1" dirty="0">
                <a:latin typeface="Times New Roman" pitchFamily="18" charset="0"/>
                <a:cs typeface="Times New Roman" pitchFamily="18" charset="0"/>
              </a:rPr>
              <a:t>ограничением свободы на срок до </a:t>
            </a:r>
            <a:r>
              <a:rPr lang="ru-RU" sz="1800" b="1" dirty="0" smtClean="0">
                <a:latin typeface="Times New Roman" pitchFamily="18" charset="0"/>
                <a:cs typeface="Times New Roman" pitchFamily="18" charset="0"/>
              </a:rPr>
              <a:t>трех лет, </a:t>
            </a:r>
            <a:r>
              <a:rPr lang="ru-RU" sz="1800" dirty="0" smtClean="0">
                <a:latin typeface="Times New Roman" pitchFamily="18" charset="0"/>
                <a:cs typeface="Times New Roman" pitchFamily="18" charset="0"/>
              </a:rPr>
              <a:t>либо</a:t>
            </a:r>
            <a:r>
              <a:rPr lang="ru-RU" sz="1800" b="1" dirty="0" smtClean="0">
                <a:latin typeface="Times New Roman" pitchFamily="18" charset="0"/>
                <a:cs typeface="Times New Roman" pitchFamily="18" charset="0"/>
              </a:rPr>
              <a:t>  арестом на срок от трех до шести месяцев,</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либо </a:t>
            </a:r>
            <a:r>
              <a:rPr lang="ru-RU" sz="1800" b="1" dirty="0">
                <a:latin typeface="Times New Roman" pitchFamily="18" charset="0"/>
                <a:cs typeface="Times New Roman" pitchFamily="18" charset="0"/>
              </a:rPr>
              <a:t>лишением свободы на </a:t>
            </a:r>
            <a:r>
              <a:rPr lang="ru-RU" sz="1800" b="1" dirty="0" smtClean="0">
                <a:latin typeface="Times New Roman" pitchFamily="18" charset="0"/>
                <a:cs typeface="Times New Roman" pitchFamily="18" charset="0"/>
              </a:rPr>
              <a:t> </a:t>
            </a:r>
            <a:r>
              <a:rPr lang="ru-RU" sz="1800" b="1" dirty="0">
                <a:latin typeface="Times New Roman" pitchFamily="18" charset="0"/>
                <a:cs typeface="Times New Roman" pitchFamily="18" charset="0"/>
              </a:rPr>
              <a:t>срок </a:t>
            </a:r>
            <a:r>
              <a:rPr lang="ru-RU" sz="1800" b="1" dirty="0" smtClean="0">
                <a:latin typeface="Times New Roman" pitchFamily="18" charset="0"/>
                <a:cs typeface="Times New Roman" pitchFamily="18" charset="0"/>
              </a:rPr>
              <a:t>до трех лет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(ст. </a:t>
            </a:r>
            <a:r>
              <a:rPr lang="ru-RU" sz="1800" dirty="0" smtClean="0">
                <a:latin typeface="Times New Roman" pitchFamily="18" charset="0"/>
                <a:cs typeface="Times New Roman" pitchFamily="18" charset="0"/>
              </a:rPr>
              <a:t>312, </a:t>
            </a:r>
            <a:r>
              <a:rPr lang="ru-RU" sz="1800" dirty="0">
                <a:latin typeface="Times New Roman" pitchFamily="18" charset="0"/>
                <a:cs typeface="Times New Roman" pitchFamily="18" charset="0"/>
              </a:rPr>
              <a:t>ч.1 </a:t>
            </a:r>
            <a:r>
              <a:rPr lang="ru-RU" sz="1800" dirty="0" smtClean="0">
                <a:latin typeface="Times New Roman" pitchFamily="18" charset="0"/>
                <a:cs typeface="Times New Roman" pitchFamily="18" charset="0"/>
              </a:rPr>
              <a:t>Дача  </a:t>
            </a:r>
            <a:r>
              <a:rPr lang="ru-RU" sz="1800" dirty="0">
                <a:latin typeface="Times New Roman" pitchFamily="18" charset="0"/>
                <a:cs typeface="Times New Roman" pitchFamily="18" charset="0"/>
              </a:rPr>
              <a:t>взятки) </a:t>
            </a:r>
            <a:endParaRPr lang="ru-RU" sz="1800" dirty="0" smtClean="0">
              <a:latin typeface="Times New Roman" pitchFamily="18" charset="0"/>
              <a:cs typeface="Times New Roman" pitchFamily="18" charset="0"/>
            </a:endParaRPr>
          </a:p>
          <a:p>
            <a:pPr lvl="0"/>
            <a:r>
              <a:rPr lang="ru-RU" sz="1800" i="1" dirty="0" smtClean="0">
                <a:latin typeface="Times New Roman" pitchFamily="18" charset="0"/>
                <a:cs typeface="Times New Roman" pitchFamily="18" charset="0"/>
              </a:rPr>
              <a:t>Посредничество во взяточничестве, то есть способствование взяткополучателю и взяткодателю в достижении или реализации соглашения между ними о получении и даче взятки. То же деяние, совершенное</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&lt;…&gt; или </a:t>
            </a:r>
            <a:r>
              <a:rPr lang="ru-RU" sz="1800" i="1" dirty="0" smtClean="0">
                <a:latin typeface="Times New Roman" pitchFamily="18" charset="0"/>
                <a:cs typeface="Times New Roman" pitchFamily="18" charset="0"/>
              </a:rPr>
              <a:t>лицом с  использованием своего служебного положения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наказываются </a:t>
            </a:r>
            <a:r>
              <a:rPr lang="ru-RU" sz="1800" b="1" dirty="0">
                <a:latin typeface="Times New Roman" pitchFamily="18" charset="0"/>
                <a:cs typeface="Times New Roman" pitchFamily="18" charset="0"/>
              </a:rPr>
              <a:t>штрафом</a:t>
            </a:r>
            <a:r>
              <a:rPr lang="ru-RU" sz="1800" dirty="0">
                <a:latin typeface="Times New Roman" pitchFamily="18" charset="0"/>
                <a:cs typeface="Times New Roman" pitchFamily="18" charset="0"/>
              </a:rPr>
              <a:t> в размере от семисот </a:t>
            </a:r>
            <a:r>
              <a:rPr lang="ru-RU" sz="1800" b="1" dirty="0">
                <a:latin typeface="Times New Roman" pitchFamily="18" charset="0"/>
                <a:cs typeface="Times New Roman" pitchFamily="18" charset="0"/>
              </a:rPr>
              <a:t>до двух тысяч МРП</a:t>
            </a:r>
            <a:r>
              <a:rPr lang="ru-RU" sz="1800" dirty="0">
                <a:latin typeface="Times New Roman" pitchFamily="18" charset="0"/>
                <a:cs typeface="Times New Roman" pitchFamily="18" charset="0"/>
              </a:rPr>
              <a:t> &lt;…&gt; </a:t>
            </a:r>
            <a:r>
              <a:rPr lang="ru-RU" sz="1800" dirty="0" smtClean="0">
                <a:latin typeface="Times New Roman" pitchFamily="18" charset="0"/>
                <a:cs typeface="Times New Roman" pitchFamily="18" charset="0"/>
              </a:rPr>
              <a:t>от одной тысячи до трех тысяч МРП, либо </a:t>
            </a:r>
            <a:r>
              <a:rPr lang="ru-RU" sz="1800" b="1" dirty="0">
                <a:latin typeface="Times New Roman" pitchFamily="18" charset="0"/>
                <a:cs typeface="Times New Roman" pitchFamily="18" charset="0"/>
              </a:rPr>
              <a:t>ограничением свободы на срок до </a:t>
            </a:r>
            <a:r>
              <a:rPr lang="ru-RU" sz="1800" b="1" dirty="0" smtClean="0">
                <a:latin typeface="Times New Roman" pitchFamily="18" charset="0"/>
                <a:cs typeface="Times New Roman" pitchFamily="18" charset="0"/>
              </a:rPr>
              <a:t>двух или шести  </a:t>
            </a:r>
            <a:r>
              <a:rPr lang="ru-RU" sz="1800" b="1" dirty="0">
                <a:latin typeface="Times New Roman" pitchFamily="18" charset="0"/>
                <a:cs typeface="Times New Roman" pitchFamily="18" charset="0"/>
              </a:rPr>
              <a:t>лет </a:t>
            </a:r>
            <a:r>
              <a:rPr lang="ru-RU" sz="1800" dirty="0">
                <a:latin typeface="Times New Roman" pitchFamily="18" charset="0"/>
                <a:cs typeface="Times New Roman" pitchFamily="18" charset="0"/>
              </a:rPr>
              <a:t> &lt;…&gt; либо </a:t>
            </a:r>
            <a:r>
              <a:rPr lang="ru-RU" sz="1800" b="1" dirty="0">
                <a:latin typeface="Times New Roman" pitchFamily="18" charset="0"/>
                <a:cs typeface="Times New Roman" pitchFamily="18" charset="0"/>
              </a:rPr>
              <a:t>лишением свободы на </a:t>
            </a:r>
            <a:r>
              <a:rPr lang="ru-RU" sz="1800" b="1" dirty="0" smtClean="0">
                <a:latin typeface="Times New Roman" pitchFamily="18" charset="0"/>
                <a:cs typeface="Times New Roman" pitchFamily="18" charset="0"/>
              </a:rPr>
              <a:t> </a:t>
            </a:r>
            <a:r>
              <a:rPr lang="ru-RU" sz="1800" b="1" dirty="0">
                <a:latin typeface="Times New Roman" pitchFamily="18" charset="0"/>
                <a:cs typeface="Times New Roman" pitchFamily="18" charset="0"/>
              </a:rPr>
              <a:t>срок </a:t>
            </a:r>
            <a:r>
              <a:rPr lang="ru-RU" sz="1800" b="1" dirty="0" smtClean="0">
                <a:latin typeface="Times New Roman" pitchFamily="18" charset="0"/>
                <a:cs typeface="Times New Roman" pitchFamily="18" charset="0"/>
              </a:rPr>
              <a:t>до двух лет </a:t>
            </a:r>
            <a:r>
              <a:rPr lang="ru-RU" sz="1800" dirty="0" smtClean="0">
                <a:latin typeface="Times New Roman" pitchFamily="18" charset="0"/>
                <a:cs typeface="Times New Roman" pitchFamily="18" charset="0"/>
              </a:rPr>
              <a:t>(ст</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313, ч.1, 2 Посредничество во взяточничестве) </a:t>
            </a:r>
            <a:endParaRPr lang="ru-RU" sz="1800" dirty="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a:p>
            <a:pPr lvl="0"/>
            <a:endParaRPr lang="ru-RU" sz="1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40617">
            <a:off x="7044387" y="5751105"/>
            <a:ext cx="1206673" cy="877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6783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836712"/>
            <a:ext cx="8856984" cy="5832648"/>
          </a:xfrm>
        </p:spPr>
        <p:txBody>
          <a:bodyPr>
            <a:normAutofit/>
          </a:bodyPr>
          <a:lstStyle/>
          <a:p>
            <a:r>
              <a:rPr lang="ru-RU" sz="4000" b="1" i="1" dirty="0">
                <a:solidFill>
                  <a:srgbClr val="FF0000"/>
                </a:solidFill>
                <a:latin typeface="Times New Roman" pitchFamily="18" charset="0"/>
                <a:cs typeface="Times New Roman" pitchFamily="18" charset="0"/>
              </a:rPr>
              <a:t>Коррупция</a:t>
            </a:r>
            <a:r>
              <a:rPr lang="ru-RU" sz="3200" b="1" i="1" dirty="0">
                <a:solidFill>
                  <a:srgbClr val="FF0000"/>
                </a:solidFill>
                <a:latin typeface="Times New Roman" pitchFamily="18" charset="0"/>
                <a:cs typeface="Times New Roman" pitchFamily="18" charset="0"/>
              </a:rPr>
              <a:t> </a:t>
            </a:r>
            <a:r>
              <a:rPr lang="ru-RU" sz="3200" dirty="0">
                <a:latin typeface="Times New Roman" pitchFamily="18" charset="0"/>
                <a:cs typeface="Times New Roman" pitchFamily="18" charset="0"/>
              </a:rPr>
              <a:t>– </a:t>
            </a:r>
            <a:r>
              <a:rPr lang="ru-RU" sz="3000" dirty="0">
                <a:latin typeface="Times New Roman" pitchFamily="18" charset="0"/>
                <a:cs typeface="Times New Roman" pitchFamily="18" charset="0"/>
              </a:rPr>
              <a:t>препятствие к экономическому росту и развитию, ставит под угрозу любые преобразования. Коррупции может быть подвержен любой человек, обладающий какой-либо властью (чиновники, судьи, администраторы, депутаты, экзаменаторы, врачи и т.д.) Всех их движет один стимул – получить экономическую прибыль. Но при этом они испытывают риск разоблачения и наказания.</a:t>
            </a:r>
          </a:p>
          <a:p>
            <a:endParaRPr lang="ru-RU" dirty="0"/>
          </a:p>
        </p:txBody>
      </p:sp>
      <p:pic>
        <p:nvPicPr>
          <p:cNvPr id="4098" name="Picture 2" descr="C:\Users\user\Desktop\карикатуры\ттм.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5529" y="4653136"/>
            <a:ext cx="1872208" cy="2080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481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normAutofit/>
          </a:bodyPr>
          <a:lstStyle/>
          <a:p>
            <a:pPr algn="ctr"/>
            <a:r>
              <a:rPr lang="ru-RU" sz="4000" b="1" i="1" dirty="0" smtClean="0">
                <a:latin typeface="Times New Roman" pitchFamily="18" charset="0"/>
                <a:cs typeface="Times New Roman" pitchFamily="18" charset="0"/>
              </a:rPr>
              <a:t>Рефлексия:</a:t>
            </a:r>
            <a:endParaRPr lang="ru-RU" sz="4000" b="1" i="1" dirty="0">
              <a:latin typeface="Times New Roman" pitchFamily="18" charset="0"/>
              <a:cs typeface="Times New Roman" pitchFamily="18" charset="0"/>
            </a:endParaRPr>
          </a:p>
        </p:txBody>
      </p:sp>
      <p:sp>
        <p:nvSpPr>
          <p:cNvPr id="3" name="Объект 2"/>
          <p:cNvSpPr>
            <a:spLocks noGrp="1"/>
          </p:cNvSpPr>
          <p:nvPr>
            <p:ph idx="1"/>
          </p:nvPr>
        </p:nvSpPr>
        <p:spPr>
          <a:xfrm>
            <a:off x="457200" y="980728"/>
            <a:ext cx="8229600" cy="4389120"/>
          </a:xfrm>
        </p:spPr>
        <p:txBody>
          <a:bodyPr/>
          <a:lstStyle/>
          <a:p>
            <a:r>
              <a:rPr lang="ru-RU" dirty="0">
                <a:latin typeface="Times New Roman" pitchFamily="18" charset="0"/>
                <a:cs typeface="Times New Roman" pitchFamily="18" charset="0"/>
              </a:rPr>
              <a:t>- Что подразумевает собой коррупция? Как она проявляется?</a:t>
            </a:r>
          </a:p>
          <a:p>
            <a:r>
              <a:rPr lang="ru-RU" dirty="0">
                <a:latin typeface="Times New Roman" pitchFamily="18" charset="0"/>
                <a:cs typeface="Times New Roman" pitchFamily="18" charset="0"/>
              </a:rPr>
              <a:t>- Какие последствия влечет за собой постоянная коррупционная деятельность?</a:t>
            </a:r>
          </a:p>
          <a:p>
            <a:pPr lvl="0"/>
            <a:r>
              <a:rPr lang="ru-RU" dirty="0">
                <a:latin typeface="Times New Roman" pitchFamily="18" charset="0"/>
                <a:cs typeface="Times New Roman" pitchFamily="18" charset="0"/>
              </a:rPr>
              <a:t>- Каковы причины коррупции как явления глобального масштаба и на местном уровне?</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 каких наказаниях говорит УК </a:t>
            </a:r>
            <a:r>
              <a:rPr lang="ru-RU" dirty="0" smtClean="0">
                <a:latin typeface="Times New Roman" pitchFamily="18" charset="0"/>
                <a:cs typeface="Times New Roman" pitchFamily="18" charset="0"/>
              </a:rPr>
              <a:t>РК?</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 Как </a:t>
            </a:r>
            <a:r>
              <a:rPr lang="ru-RU" dirty="0">
                <a:latin typeface="Times New Roman" pitchFamily="18" charset="0"/>
                <a:cs typeface="Times New Roman" pitchFamily="18" charset="0"/>
              </a:rPr>
              <a:t>необходимо бороться с мошенничеством, подкупом, вымогательством, взятками в современном обществе? </a:t>
            </a:r>
          </a:p>
          <a:p>
            <a:endParaRPr lang="ru-RU" dirty="0"/>
          </a:p>
        </p:txBody>
      </p:sp>
      <p:pic>
        <p:nvPicPr>
          <p:cNvPr id="13314" name="Picture 2" descr="C:\Users\user\Desktop\карикатуры\ььь  пр.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6542" y="5013176"/>
            <a:ext cx="1520078" cy="1688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824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normAutofit/>
          </a:bodyPr>
          <a:lstStyle/>
          <a:p>
            <a:pPr algn="ctr"/>
            <a:r>
              <a:rPr lang="ru-RU" sz="4000" b="1" i="1" dirty="0">
                <a:latin typeface="Times New Roman" pitchFamily="18" charset="0"/>
                <a:cs typeface="Times New Roman" pitchFamily="18" charset="0"/>
              </a:rPr>
              <a:t>Вывод:</a:t>
            </a:r>
          </a:p>
        </p:txBody>
      </p:sp>
      <p:sp>
        <p:nvSpPr>
          <p:cNvPr id="3" name="Объект 2"/>
          <p:cNvSpPr>
            <a:spLocks noGrp="1"/>
          </p:cNvSpPr>
          <p:nvPr>
            <p:ph idx="1"/>
          </p:nvPr>
        </p:nvSpPr>
        <p:spPr>
          <a:xfrm>
            <a:off x="107504" y="1234440"/>
            <a:ext cx="8856984" cy="5362912"/>
          </a:xfrm>
        </p:spPr>
        <p:txBody>
          <a:bodyPr>
            <a:normAutofit/>
          </a:bodyPr>
          <a:lstStyle/>
          <a:p>
            <a:r>
              <a:rPr lang="ru-RU" b="1" i="1" dirty="0">
                <a:latin typeface="Times New Roman" pitchFamily="18" charset="0"/>
                <a:cs typeface="Times New Roman" pitchFamily="18" charset="0"/>
              </a:rPr>
              <a:t>П</a:t>
            </a:r>
            <a:r>
              <a:rPr lang="ru-RU" b="1" i="1" dirty="0" smtClean="0">
                <a:latin typeface="Times New Roman" pitchFamily="18" charset="0"/>
                <a:cs typeface="Times New Roman" pitchFamily="18" charset="0"/>
              </a:rPr>
              <a:t>режде </a:t>
            </a:r>
            <a:r>
              <a:rPr lang="ru-RU" b="1" i="1" dirty="0">
                <a:latin typeface="Times New Roman" pitchFamily="18" charset="0"/>
                <a:cs typeface="Times New Roman" pitchFamily="18" charset="0"/>
              </a:rPr>
              <a:t>всего, нужно начать с самого себя и требовать устранения коррупционных проявлений от окружающих. Эффективность борьбы зависит от взаимодействия всех ветвей власти, их ответственности за процесс оздоровления общества. Необходимо быстро реагировать на все виды проявлений коррупционных правонарушений, справедливо давать наказания. Тогда в глазах окружающих возрастет авторитет, вера </a:t>
            </a:r>
            <a:r>
              <a:rPr lang="ru-RU" b="1" i="1" dirty="0" smtClean="0">
                <a:latin typeface="Times New Roman" pitchFamily="18" charset="0"/>
                <a:cs typeface="Times New Roman" pitchFamily="18" charset="0"/>
              </a:rPr>
              <a:t>и</a:t>
            </a:r>
          </a:p>
          <a:p>
            <a:pPr marL="0" indent="0">
              <a:buNone/>
            </a:pPr>
            <a:r>
              <a:rPr lang="ru-RU" b="1" i="1" dirty="0">
                <a:latin typeface="Times New Roman" pitchFamily="18" charset="0"/>
                <a:cs typeface="Times New Roman" pitchFamily="18" charset="0"/>
              </a:rPr>
              <a:t> </a:t>
            </a:r>
            <a:r>
              <a:rPr lang="ru-RU" b="1" i="1" dirty="0" smtClean="0">
                <a:latin typeface="Times New Roman" pitchFamily="18" charset="0"/>
                <a:cs typeface="Times New Roman" pitchFamily="18" charset="0"/>
              </a:rPr>
              <a:t>  </a:t>
            </a:r>
            <a:r>
              <a:rPr lang="ru-RU" b="1" i="1" dirty="0">
                <a:latin typeface="Times New Roman" pitchFamily="18" charset="0"/>
                <a:cs typeface="Times New Roman" pitchFamily="18" charset="0"/>
              </a:rPr>
              <a:t>уважение к структурам власти, </a:t>
            </a:r>
            <a:r>
              <a:rPr lang="ru-RU" b="1" i="1" dirty="0" smtClean="0">
                <a:latin typeface="Times New Roman" pitchFamily="18" charset="0"/>
                <a:cs typeface="Times New Roman" pitchFamily="18" charset="0"/>
              </a:rPr>
              <a:t>общество</a:t>
            </a:r>
          </a:p>
          <a:p>
            <a:pPr marL="0" indent="0">
              <a:buNone/>
            </a:pPr>
            <a:r>
              <a:rPr lang="ru-RU" b="1" i="1" dirty="0">
                <a:latin typeface="Times New Roman" pitchFamily="18" charset="0"/>
                <a:cs typeface="Times New Roman" pitchFamily="18" charset="0"/>
              </a:rPr>
              <a:t> </a:t>
            </a:r>
            <a:r>
              <a:rPr lang="ru-RU" b="1" i="1" dirty="0" smtClean="0">
                <a:latin typeface="Times New Roman" pitchFamily="18" charset="0"/>
                <a:cs typeface="Times New Roman" pitchFamily="18" charset="0"/>
              </a:rPr>
              <a:t>  </a:t>
            </a:r>
            <a:r>
              <a:rPr lang="ru-RU" b="1" i="1" dirty="0">
                <a:latin typeface="Times New Roman" pitchFamily="18" charset="0"/>
                <a:cs typeface="Times New Roman" pitchFamily="18" charset="0"/>
              </a:rPr>
              <a:t>осознает потребность в борьбе с коррупцией.</a:t>
            </a:r>
          </a:p>
        </p:txBody>
      </p:sp>
      <p:pic>
        <p:nvPicPr>
          <p:cNvPr id="5122" name="Picture 2" descr="C:\Users\user\Desktop\карикатуры\4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4336" y="3809302"/>
            <a:ext cx="1907704" cy="2638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497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43000"/>
          </a:xfrm>
        </p:spPr>
        <p:txBody>
          <a:bodyPr>
            <a:normAutofit/>
          </a:bodyPr>
          <a:lstStyle/>
          <a:p>
            <a:pPr algn="ctr"/>
            <a:r>
              <a:rPr lang="ru-RU" sz="4000" b="1" i="1" dirty="0" smtClean="0">
                <a:latin typeface="Times New Roman" pitchFamily="18" charset="0"/>
                <a:cs typeface="Times New Roman" pitchFamily="18" charset="0"/>
              </a:rPr>
              <a:t>Домашнее задание:</a:t>
            </a:r>
            <a:endParaRPr lang="ru-RU" sz="4000" b="1" i="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ru-RU" dirty="0" smtClean="0">
                <a:latin typeface="Times New Roman" pitchFamily="18" charset="0"/>
                <a:cs typeface="Times New Roman" pitchFamily="18" charset="0"/>
              </a:rPr>
              <a:t>Сочинение – размышление на тему: </a:t>
            </a:r>
          </a:p>
          <a:p>
            <a:pPr marL="0" indent="0">
              <a:buNone/>
            </a:pPr>
            <a:r>
              <a:rPr lang="ru-RU" b="1" i="1" dirty="0">
                <a:latin typeface="Times New Roman" pitchFamily="18" charset="0"/>
                <a:cs typeface="Times New Roman" pitchFamily="18" charset="0"/>
              </a:rPr>
              <a:t> </a:t>
            </a:r>
            <a:r>
              <a:rPr lang="ru-RU" b="1" i="1" dirty="0" smtClean="0">
                <a:latin typeface="Times New Roman" pitchFamily="18" charset="0"/>
                <a:cs typeface="Times New Roman" pitchFamily="18" charset="0"/>
              </a:rPr>
              <a:t>     «Роль общественности и гражданского контроля в борьбе с коррупцией»</a:t>
            </a:r>
            <a:endParaRPr lang="ru-RU" b="1" i="1" dirty="0">
              <a:latin typeface="Times New Roman" pitchFamily="18" charset="0"/>
              <a:cs typeface="Times New Roman" pitchFamily="18" charset="0"/>
            </a:endParaRPr>
          </a:p>
        </p:txBody>
      </p:sp>
      <p:pic>
        <p:nvPicPr>
          <p:cNvPr id="7170" name="Picture 2" descr="https://upload.wikimedia.org/wikipedia/ru/thumb/6/6c/%D0%9F%D0%BB%D0%B0%D0%BA%D0%B0%D1%82_%D0%9C%D0%B5%D0%B6%D0%B4%D1%83%D0%BD%D0%B0%D1%80%D0%BE%D0%B4%D0%BD%D1%8B%D0%B9_%D0%B4%D0%B5%D0%BD%D1%8C_%D0%B1%D0%BE%D1%80%D1%8C%D0%B1%D1%8B_%D1%81_%D0%BA%D0%BE%D1%80%D1%80%D1%83%D0%BF%D1%86%D0%B8%D0%B5%D0%B9.JPG/200px-%D0%9F%D0%BB%D0%B0%D0%BA%D0%B0%D1%82_%D0%9C%D0%B5%D0%B6%D0%B4%D1%83%D0%BD%D0%B0%D1%80%D0%BE%D0%B4%D0%BD%D1%8B%D0%B9_%D0%B4%D0%B5%D0%BD%D1%8C_%D0%B1%D0%BE%D1%80%D1%8C%D0%B1%D1%8B_%D1%81_%D0%BA%D0%BE%D1%80%D1%80%D1%83%D0%BF%D1%86%D0%B8%D0%B5%D0%B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3" y="3212976"/>
            <a:ext cx="4728447" cy="3357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339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404664"/>
            <a:ext cx="8229600" cy="1252728"/>
          </a:xfrm>
        </p:spPr>
        <p:txBody>
          <a:bodyPr>
            <a:noAutofit/>
          </a:bodyPr>
          <a:lstStyle/>
          <a:p>
            <a:r>
              <a:rPr lang="ru-RU" sz="4000" b="1" i="1" dirty="0">
                <a:latin typeface="Times New Roman" pitchFamily="18" charset="0"/>
                <a:cs typeface="Times New Roman" pitchFamily="18" charset="0"/>
              </a:rPr>
              <a:t>Прочтите внимательно отрывок из произведения:</a:t>
            </a:r>
          </a:p>
        </p:txBody>
      </p:sp>
      <p:sp>
        <p:nvSpPr>
          <p:cNvPr id="2" name="Объект 1"/>
          <p:cNvSpPr>
            <a:spLocks noGrp="1"/>
          </p:cNvSpPr>
          <p:nvPr>
            <p:ph idx="1"/>
          </p:nvPr>
        </p:nvSpPr>
        <p:spPr>
          <a:xfrm>
            <a:off x="467545" y="1772816"/>
            <a:ext cx="8424936" cy="4464496"/>
          </a:xfrm>
        </p:spPr>
        <p:txBody>
          <a:bodyPr>
            <a:normAutofit lnSpcReduction="10000"/>
          </a:bodyPr>
          <a:lstStyle/>
          <a:p>
            <a:r>
              <a:rPr lang="ru-RU" sz="3200" dirty="0">
                <a:latin typeface="Times New Roman" pitchFamily="18" charset="0"/>
                <a:cs typeface="Times New Roman" pitchFamily="18" charset="0"/>
              </a:rPr>
              <a:t>«… Да, если спросят, отчего не выстроена церковь при богоугодном заведении, на которую пять лет тому назад была ассигнована сумма, то не позабыть сказать, что она начала строиться, но сгорела. Я об этом и рапорт представлял. А то, пожалуй, кто-нибудь, позабывшись, с дуру скажет, что она и не начиналась!»</a:t>
            </a:r>
          </a:p>
          <a:p>
            <a:pPr marL="0" indent="0">
              <a:buNone/>
            </a:pPr>
            <a:r>
              <a:rPr lang="ru-RU" sz="3200" dirty="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val="4071595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normAutofit/>
          </a:bodyPr>
          <a:lstStyle/>
          <a:p>
            <a:pPr algn="ctr"/>
            <a:r>
              <a:rPr lang="ru-RU" sz="4000" b="1" i="1" dirty="0" smtClean="0">
                <a:latin typeface="Times New Roman" pitchFamily="18" charset="0"/>
                <a:cs typeface="Times New Roman" pitchFamily="18" charset="0"/>
              </a:rPr>
              <a:t>Литература</a:t>
            </a:r>
            <a:endParaRPr lang="ru-RU" sz="4000" b="1" i="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lvl="0"/>
            <a:r>
              <a:rPr lang="ru-RU" sz="2400" dirty="0">
                <a:latin typeface="Times New Roman" pitchFamily="18" charset="0"/>
                <a:cs typeface="Times New Roman" pitchFamily="18" charset="0"/>
              </a:rPr>
              <a:t>Уголовный кодекс РК</a:t>
            </a:r>
          </a:p>
          <a:p>
            <a:pPr lvl="0"/>
            <a:r>
              <a:rPr lang="ru-RU" sz="2400" dirty="0">
                <a:latin typeface="Times New Roman" pitchFamily="18" charset="0"/>
                <a:cs typeface="Times New Roman" pitchFamily="18" charset="0"/>
              </a:rPr>
              <a:t>Хрестоматия по истории Древнего Востока. Ч.1., М., 1980</a:t>
            </a:r>
          </a:p>
          <a:p>
            <a:pPr lvl="0"/>
            <a:r>
              <a:rPr lang="ru-RU" sz="2400" dirty="0">
                <a:latin typeface="Times New Roman" pitchFamily="18" charset="0"/>
                <a:cs typeface="Times New Roman" pitchFamily="18" charset="0"/>
              </a:rPr>
              <a:t>Исаев И. А. История государства и права России: Полный курс лекций. – М.: Юрист, 1996.</a:t>
            </a:r>
          </a:p>
          <a:p>
            <a:pPr lvl="0"/>
            <a:r>
              <a:rPr lang="ru-RU" sz="2400" dirty="0">
                <a:latin typeface="Times New Roman" pitchFamily="18" charset="0"/>
                <a:cs typeface="Times New Roman" pitchFamily="18" charset="0"/>
              </a:rPr>
              <a:t>Основы противодействия коррупции: Учебное пособие </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Под редакцией И.И. Рогова, К.А. </a:t>
            </a:r>
            <a:r>
              <a:rPr lang="ru-RU" sz="2400" dirty="0" err="1">
                <a:latin typeface="Times New Roman" pitchFamily="18" charset="0"/>
                <a:cs typeface="Times New Roman" pitchFamily="18" charset="0"/>
              </a:rPr>
              <a:t>Мами</a:t>
            </a:r>
            <a:r>
              <a:rPr lang="ru-RU" sz="2400" dirty="0">
                <a:latin typeface="Times New Roman" pitchFamily="18" charset="0"/>
                <a:cs typeface="Times New Roman" pitchFamily="18" charset="0"/>
              </a:rPr>
              <a:t>, С.Ф. Бычковой. - Алматы: ОФ “</a:t>
            </a:r>
            <a:r>
              <a:rPr lang="ru-RU" sz="2400" dirty="0" err="1">
                <a:latin typeface="Times New Roman" pitchFamily="18" charset="0"/>
                <a:cs typeface="Times New Roman" pitchFamily="18" charset="0"/>
              </a:rPr>
              <a:t>Транспаренси</a:t>
            </a:r>
            <a:r>
              <a:rPr lang="ru-RU" sz="2400" dirty="0">
                <a:latin typeface="Times New Roman" pitchFamily="18" charset="0"/>
                <a:cs typeface="Times New Roman" pitchFamily="18" charset="0"/>
              </a:rPr>
              <a:t> Казахстан”, ОФППИ “</a:t>
            </a:r>
            <a:r>
              <a:rPr lang="ru-RU" sz="2400" dirty="0" err="1">
                <a:latin typeface="Times New Roman" pitchFamily="18" charset="0"/>
                <a:cs typeface="Times New Roman" pitchFamily="18" charset="0"/>
              </a:rPr>
              <a:t>Интерлигал</a:t>
            </a:r>
            <a:r>
              <a:rPr lang="ru-RU" sz="2400" dirty="0">
                <a:latin typeface="Times New Roman" pitchFamily="18" charset="0"/>
                <a:cs typeface="Times New Roman" pitchFamily="18" charset="0"/>
              </a:rPr>
              <a:t>” в Казахстане, 2004. - 328 с.</a:t>
            </a:r>
          </a:p>
          <a:p>
            <a:pPr lvl="0"/>
            <a:r>
              <a:rPr lang="ru-RU" sz="2400" dirty="0">
                <a:latin typeface="Times New Roman" pitchFamily="18" charset="0"/>
                <a:cs typeface="Times New Roman" pitchFamily="18" charset="0"/>
              </a:rPr>
              <a:t>Этимологический словарь. М., 1998</a:t>
            </a:r>
          </a:p>
          <a:p>
            <a:endParaRPr lang="ru-RU" dirty="0"/>
          </a:p>
        </p:txBody>
      </p:sp>
    </p:spTree>
    <p:extLst>
      <p:ext uri="{BB962C8B-B14F-4D97-AF65-F5344CB8AC3E}">
        <p14:creationId xmlns:p14="http://schemas.microsoft.com/office/powerpoint/2010/main" val="895816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052736"/>
            <a:ext cx="8892480" cy="4389120"/>
          </a:xfrm>
        </p:spPr>
        <p:txBody>
          <a:bodyPr/>
          <a:lstStyle/>
          <a:p>
            <a:r>
              <a:rPr lang="ru-RU" sz="3200" dirty="0">
                <a:latin typeface="Times New Roman" pitchFamily="18" charset="0"/>
                <a:cs typeface="Times New Roman" pitchFamily="18" charset="0"/>
              </a:rPr>
              <a:t>- Из какого произведения данный отрывок? </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 Кто </a:t>
            </a:r>
            <a:r>
              <a:rPr lang="ru-RU" sz="3200" dirty="0">
                <a:latin typeface="Times New Roman" pitchFamily="18" charset="0"/>
                <a:cs typeface="Times New Roman" pitchFamily="18" charset="0"/>
              </a:rPr>
              <a:t>автор произведения? </a:t>
            </a:r>
          </a:p>
          <a:p>
            <a:r>
              <a:rPr lang="ru-RU" sz="3200" dirty="0">
                <a:latin typeface="Times New Roman" pitchFamily="18" charset="0"/>
                <a:cs typeface="Times New Roman" pitchFamily="18" charset="0"/>
              </a:rPr>
              <a:t>- О чем идет речь в отрывке? </a:t>
            </a:r>
          </a:p>
          <a:p>
            <a:r>
              <a:rPr lang="ru-RU" sz="3200" dirty="0">
                <a:latin typeface="Times New Roman" pitchFamily="18" charset="0"/>
                <a:cs typeface="Times New Roman" pitchFamily="18" charset="0"/>
              </a:rPr>
              <a:t>- Кто из героев произведения говорит эти слова? </a:t>
            </a:r>
          </a:p>
          <a:p>
            <a:r>
              <a:rPr lang="ru-RU" sz="3200" dirty="0">
                <a:latin typeface="Times New Roman" pitchFamily="18" charset="0"/>
                <a:cs typeface="Times New Roman" pitchFamily="18" charset="0"/>
              </a:rPr>
              <a:t>- Законно ли городничий поступил? Почему?  </a:t>
            </a:r>
          </a:p>
          <a:p>
            <a:pPr marL="0" indent="0">
              <a:buNone/>
            </a:pPr>
            <a:endParaRPr lang="ru-RU" dirty="0"/>
          </a:p>
        </p:txBody>
      </p:sp>
    </p:spTree>
    <p:extLst>
      <p:ext uri="{BB962C8B-B14F-4D97-AF65-F5344CB8AC3E}">
        <p14:creationId xmlns:p14="http://schemas.microsoft.com/office/powerpoint/2010/main" val="2257182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92695"/>
            <a:ext cx="8784976" cy="6048673"/>
          </a:xfrm>
        </p:spPr>
        <p:txBody>
          <a:bodyPr>
            <a:noAutofit/>
          </a:bodyPr>
          <a:lstStyle/>
          <a:p>
            <a:r>
              <a:rPr lang="ru-RU" sz="2800" dirty="0">
                <a:latin typeface="Times New Roman" pitchFamily="18" charset="0"/>
                <a:cs typeface="Times New Roman" pitchFamily="18" charset="0"/>
              </a:rPr>
              <a:t>- Из какого произведения </a:t>
            </a:r>
            <a:endParaRPr lang="ru-RU" sz="2800"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данный </a:t>
            </a:r>
            <a:r>
              <a:rPr lang="ru-RU" sz="2800" dirty="0">
                <a:latin typeface="Times New Roman" pitchFamily="18" charset="0"/>
                <a:cs typeface="Times New Roman" pitchFamily="18" charset="0"/>
              </a:rPr>
              <a:t>отрывок? </a:t>
            </a:r>
            <a:r>
              <a:rPr lang="ru-RU" sz="2800" i="1" dirty="0" smtClean="0">
                <a:latin typeface="Times New Roman" pitchFamily="18" charset="0"/>
                <a:cs typeface="Times New Roman" pitchFamily="18" charset="0"/>
              </a:rPr>
              <a:t>(</a:t>
            </a:r>
            <a:r>
              <a:rPr lang="ru-RU" sz="2800" b="1" i="1" dirty="0" smtClean="0">
                <a:latin typeface="Times New Roman" pitchFamily="18" charset="0"/>
                <a:cs typeface="Times New Roman" pitchFamily="18" charset="0"/>
              </a:rPr>
              <a:t>«</a:t>
            </a:r>
            <a:r>
              <a:rPr lang="ru-RU" sz="2800" b="1" i="1" dirty="0">
                <a:latin typeface="Times New Roman" pitchFamily="18" charset="0"/>
                <a:cs typeface="Times New Roman" pitchFamily="18" charset="0"/>
              </a:rPr>
              <a:t>Ревизор</a:t>
            </a:r>
            <a:r>
              <a:rPr lang="ru-RU" sz="2800" b="1" i="1" dirty="0" smtClean="0">
                <a:latin typeface="Times New Roman" pitchFamily="18" charset="0"/>
                <a:cs typeface="Times New Roman" pitchFamily="18" charset="0"/>
              </a:rPr>
              <a:t>»)</a:t>
            </a:r>
          </a:p>
          <a:p>
            <a:pPr marL="0" indent="0">
              <a:buNone/>
            </a:pPr>
            <a:endParaRPr lang="ru-RU" sz="2800" i="1"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Кто </a:t>
            </a:r>
            <a:r>
              <a:rPr lang="ru-RU" sz="2800" dirty="0">
                <a:latin typeface="Times New Roman" pitchFamily="18" charset="0"/>
                <a:cs typeface="Times New Roman" pitchFamily="18" charset="0"/>
              </a:rPr>
              <a:t>автор произведения? </a:t>
            </a:r>
            <a:r>
              <a:rPr lang="ru-RU" sz="2800" b="1" i="1" dirty="0" smtClean="0">
                <a:latin typeface="Times New Roman" pitchFamily="18" charset="0"/>
                <a:cs typeface="Times New Roman" pitchFamily="18" charset="0"/>
              </a:rPr>
              <a:t>(Н.В. Гоголь)</a:t>
            </a:r>
            <a:endParaRPr lang="ru-RU" sz="2800" b="1" i="1" dirty="0">
              <a:latin typeface="Times New Roman" pitchFamily="18" charset="0"/>
              <a:cs typeface="Times New Roman" pitchFamily="18" charset="0"/>
            </a:endParaRPr>
          </a:p>
          <a:p>
            <a:r>
              <a:rPr lang="ru-RU" sz="2800" dirty="0">
                <a:latin typeface="Times New Roman" pitchFamily="18" charset="0"/>
                <a:cs typeface="Times New Roman" pitchFamily="18" charset="0"/>
              </a:rPr>
              <a:t>- О чем идет речь в отрывке? </a:t>
            </a:r>
            <a:r>
              <a:rPr lang="ru-RU" sz="2800" b="1" i="1" dirty="0">
                <a:latin typeface="Times New Roman" pitchFamily="18" charset="0"/>
                <a:cs typeface="Times New Roman" pitchFamily="18" charset="0"/>
              </a:rPr>
              <a:t>(растрате, </a:t>
            </a:r>
            <a:r>
              <a:rPr lang="ru-RU" sz="2800" b="1" i="1" dirty="0" smtClean="0">
                <a:latin typeface="Times New Roman" pitchFamily="18" charset="0"/>
                <a:cs typeface="Times New Roman" pitchFamily="18" charset="0"/>
              </a:rPr>
              <a:t>      злоупотребление </a:t>
            </a:r>
            <a:r>
              <a:rPr lang="ru-RU" sz="2800" b="1" i="1" dirty="0">
                <a:latin typeface="Times New Roman" pitchFamily="18" charset="0"/>
                <a:cs typeface="Times New Roman" pitchFamily="18" charset="0"/>
              </a:rPr>
              <a:t>должностными </a:t>
            </a:r>
            <a:endParaRPr lang="ru-RU" sz="2800" b="1" i="1" dirty="0" smtClean="0">
              <a:latin typeface="Times New Roman" pitchFamily="18" charset="0"/>
              <a:cs typeface="Times New Roman" pitchFamily="18" charset="0"/>
            </a:endParaRPr>
          </a:p>
          <a:p>
            <a:pPr marL="0" indent="0">
              <a:buNone/>
            </a:pPr>
            <a:r>
              <a:rPr lang="ru-RU" sz="2800" b="1" i="1" dirty="0" smtClean="0">
                <a:latin typeface="Times New Roman" pitchFamily="18" charset="0"/>
                <a:cs typeface="Times New Roman" pitchFamily="18" charset="0"/>
              </a:rPr>
              <a:t>полномочиями</a:t>
            </a:r>
            <a:r>
              <a:rPr lang="ru-RU" sz="2800" b="1" i="1" dirty="0">
                <a:latin typeface="Times New Roman" pitchFamily="18" charset="0"/>
                <a:cs typeface="Times New Roman" pitchFamily="18" charset="0"/>
              </a:rPr>
              <a:t>, хищение </a:t>
            </a:r>
            <a:endParaRPr lang="ru-RU" sz="2800" b="1" i="1" dirty="0" smtClean="0">
              <a:latin typeface="Times New Roman" pitchFamily="18" charset="0"/>
              <a:cs typeface="Times New Roman" pitchFamily="18" charset="0"/>
            </a:endParaRPr>
          </a:p>
          <a:p>
            <a:pPr marL="0" indent="0">
              <a:buNone/>
            </a:pPr>
            <a:r>
              <a:rPr lang="ru-RU" sz="2800" b="1" i="1" dirty="0" smtClean="0">
                <a:latin typeface="Times New Roman" pitchFamily="18" charset="0"/>
                <a:cs typeface="Times New Roman" pitchFamily="18" charset="0"/>
              </a:rPr>
              <a:t>госбюджета)</a:t>
            </a:r>
            <a:endParaRPr lang="ru-RU" sz="2800" b="1" i="1" dirty="0">
              <a:latin typeface="Times New Roman" pitchFamily="18" charset="0"/>
              <a:cs typeface="Times New Roman" pitchFamily="18" charset="0"/>
            </a:endParaRPr>
          </a:p>
          <a:p>
            <a:pPr marL="0" indent="0">
              <a:buNone/>
            </a:pPr>
            <a:endParaRPr lang="ru-RU" sz="2800" b="1" i="1" dirty="0" smtClean="0">
              <a:latin typeface="Times New Roman" pitchFamily="18" charset="0"/>
              <a:cs typeface="Times New Roman" pitchFamily="18" charset="0"/>
            </a:endParaRPr>
          </a:p>
          <a:p>
            <a:r>
              <a:rPr lang="ru-RU" sz="2800" dirty="0">
                <a:latin typeface="Times New Roman" pitchFamily="18" charset="0"/>
                <a:cs typeface="Times New Roman" pitchFamily="18" charset="0"/>
              </a:rPr>
              <a:t>- Кто из героев произведения </a:t>
            </a:r>
          </a:p>
          <a:p>
            <a:pPr marL="0" indent="0">
              <a:buNone/>
            </a:pPr>
            <a:r>
              <a:rPr lang="ru-RU" sz="2800" dirty="0">
                <a:latin typeface="Times New Roman" pitchFamily="18" charset="0"/>
                <a:cs typeface="Times New Roman" pitchFamily="18" charset="0"/>
              </a:rPr>
              <a:t>    говорит эти слова? </a:t>
            </a:r>
            <a:r>
              <a:rPr lang="ru-RU" sz="2800" b="1" i="1" dirty="0">
                <a:latin typeface="Times New Roman" pitchFamily="18" charset="0"/>
                <a:cs typeface="Times New Roman" pitchFamily="18" charset="0"/>
              </a:rPr>
              <a:t>(Городничий</a:t>
            </a:r>
            <a:r>
              <a:rPr lang="ru-RU" sz="2800" b="1" i="1" dirty="0" smtClean="0">
                <a:latin typeface="Times New Roman" pitchFamily="18" charset="0"/>
                <a:cs typeface="Times New Roman" pitchFamily="18" charset="0"/>
              </a:rPr>
              <a:t>)</a:t>
            </a:r>
            <a:endParaRPr lang="ru-RU" sz="2800" b="1" i="1" dirty="0">
              <a:latin typeface="Times New Roman" pitchFamily="18" charset="0"/>
              <a:cs typeface="Times New Roman" pitchFamily="18" charset="0"/>
            </a:endParaRPr>
          </a:p>
          <a:p>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Законно ли городничий поступил</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Почему?  </a:t>
            </a:r>
          </a:p>
          <a:p>
            <a:pPr marL="0" indent="0">
              <a:buNone/>
            </a:pPr>
            <a:endParaRPr lang="ru-RU" sz="28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1711598"/>
            <a:ext cx="1697930" cy="1660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9391" y="3738462"/>
            <a:ext cx="1836328" cy="2570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88640"/>
            <a:ext cx="3048000"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0376" y="3738462"/>
            <a:ext cx="1959563" cy="1541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7527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lstStyle/>
          <a:p>
            <a:pPr algn="ctr"/>
            <a:r>
              <a:rPr lang="ru-RU" b="1" i="1" dirty="0">
                <a:latin typeface="Times New Roman" pitchFamily="18" charset="0"/>
                <a:cs typeface="Times New Roman" pitchFamily="18" charset="0"/>
              </a:rPr>
              <a:t>Согласно ООН</a:t>
            </a:r>
          </a:p>
        </p:txBody>
      </p:sp>
      <p:sp>
        <p:nvSpPr>
          <p:cNvPr id="3" name="Объект 2"/>
          <p:cNvSpPr>
            <a:spLocks noGrp="1"/>
          </p:cNvSpPr>
          <p:nvPr>
            <p:ph idx="1"/>
          </p:nvPr>
        </p:nvSpPr>
        <p:spPr/>
        <p:txBody>
          <a:bodyPr>
            <a:normAutofit/>
          </a:bodyPr>
          <a:lstStyle/>
          <a:p>
            <a:pPr marL="0" indent="0" algn="ctr">
              <a:buNone/>
            </a:pPr>
            <a:r>
              <a:rPr lang="ru-RU" sz="4800" dirty="0">
                <a:solidFill>
                  <a:srgbClr val="FF0000"/>
                </a:solidFill>
                <a:latin typeface="Times New Roman" pitchFamily="18" charset="0"/>
                <a:cs typeface="Times New Roman" pitchFamily="18" charset="0"/>
              </a:rPr>
              <a:t>9 декабря </a:t>
            </a:r>
            <a:r>
              <a:rPr lang="ru-RU" sz="4800" dirty="0">
                <a:solidFill>
                  <a:srgbClr val="0070C0"/>
                </a:solidFill>
                <a:latin typeface="Times New Roman" pitchFamily="18" charset="0"/>
                <a:cs typeface="Times New Roman" pitchFamily="18" charset="0"/>
              </a:rPr>
              <a:t>- Международный день борьбы с коррупцией</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509378"/>
            <a:ext cx="3168352"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6827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836712"/>
            <a:ext cx="8712968" cy="5904656"/>
          </a:xfrm>
        </p:spPr>
        <p:txBody>
          <a:bodyPr>
            <a:noAutofit/>
          </a:bodyPr>
          <a:lstStyle/>
          <a:p>
            <a:pPr marL="2511425" indent="-2147888"/>
            <a:r>
              <a:rPr lang="ru-RU" sz="2400" b="1" i="1" u="sng" dirty="0" smtClean="0">
                <a:latin typeface="Times New Roman" pitchFamily="18" charset="0"/>
                <a:cs typeface="Times New Roman" pitchFamily="18" charset="0"/>
              </a:rPr>
              <a:t>Коррупция</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(от лат. </a:t>
            </a:r>
            <a:r>
              <a:rPr lang="en-US" sz="2400" dirty="0" err="1">
                <a:latin typeface="Times New Roman" pitchFamily="18" charset="0"/>
                <a:cs typeface="Times New Roman" pitchFamily="18" charset="0"/>
              </a:rPr>
              <a:t>corruptio</a:t>
            </a:r>
            <a:r>
              <a:rPr lang="ru-RU" sz="2400" dirty="0">
                <a:latin typeface="Times New Roman" pitchFamily="18" charset="0"/>
                <a:cs typeface="Times New Roman" pitchFamily="18" charset="0"/>
              </a:rPr>
              <a:t>) означает подкуп, подкупность и продажность общественных и политических деятелей, государственных чиновников и должностных </a:t>
            </a:r>
            <a:r>
              <a:rPr lang="ru-RU" sz="2400" dirty="0" smtClean="0">
                <a:latin typeface="Times New Roman" pitchFamily="18" charset="0"/>
                <a:cs typeface="Times New Roman" pitchFamily="18" charset="0"/>
              </a:rPr>
              <a:t>лиц</a:t>
            </a:r>
            <a:r>
              <a:rPr lang="ru-RU" sz="2400" dirty="0">
                <a:latin typeface="Times New Roman" pitchFamily="18" charset="0"/>
                <a:cs typeface="Times New Roman" pitchFamily="18" charset="0"/>
              </a:rPr>
              <a:t>.   </a:t>
            </a:r>
          </a:p>
          <a:p>
            <a:r>
              <a:rPr lang="ru-RU" sz="2400" i="1" u="sng" dirty="0">
                <a:latin typeface="Times New Roman" pitchFamily="18" charset="0"/>
                <a:cs typeface="Times New Roman" pitchFamily="18" charset="0"/>
              </a:rPr>
              <a:t>  </a:t>
            </a:r>
            <a:r>
              <a:rPr lang="ru-RU" sz="2400" b="1" i="1" u="sng" dirty="0">
                <a:latin typeface="Times New Roman" pitchFamily="18" charset="0"/>
                <a:cs typeface="Times New Roman" pitchFamily="18" charset="0"/>
              </a:rPr>
              <a:t>Коррумпировать</a:t>
            </a:r>
            <a:r>
              <a:rPr lang="ru-RU" sz="2400" b="1" i="1" dirty="0">
                <a:latin typeface="Times New Roman" pitchFamily="18" charset="0"/>
                <a:cs typeface="Times New Roman" pitchFamily="18" charset="0"/>
              </a:rPr>
              <a:t> </a:t>
            </a:r>
            <a:r>
              <a:rPr lang="ru-RU" sz="2400" dirty="0">
                <a:latin typeface="Times New Roman" pitchFamily="18" charset="0"/>
                <a:cs typeface="Times New Roman" pitchFamily="18" charset="0"/>
              </a:rPr>
              <a:t>(лат. </a:t>
            </a:r>
            <a:r>
              <a:rPr lang="en-US" sz="2400" dirty="0" err="1">
                <a:latin typeface="Times New Roman" pitchFamily="18" charset="0"/>
                <a:cs typeface="Times New Roman" pitchFamily="18" charset="0"/>
              </a:rPr>
              <a:t>corrumpere</a:t>
            </a:r>
            <a:r>
              <a:rPr lang="ru-RU" sz="2400" dirty="0">
                <a:latin typeface="Times New Roman" pitchFamily="18" charset="0"/>
                <a:cs typeface="Times New Roman" pitchFamily="18" charset="0"/>
              </a:rPr>
              <a:t>), т.е. подкупать кого-либо деньгами или иными материальными благами. </a:t>
            </a:r>
          </a:p>
          <a:p>
            <a:r>
              <a:rPr lang="ru-RU" sz="2400" i="1" dirty="0">
                <a:latin typeface="Times New Roman" pitchFamily="18" charset="0"/>
                <a:cs typeface="Times New Roman" pitchFamily="18" charset="0"/>
              </a:rPr>
              <a:t> </a:t>
            </a:r>
            <a:r>
              <a:rPr lang="ru-RU" sz="2400" b="1" i="1" dirty="0">
                <a:latin typeface="Times New Roman" pitchFamily="18" charset="0"/>
                <a:cs typeface="Times New Roman" pitchFamily="18" charset="0"/>
              </a:rPr>
              <a:t>Согласно </a:t>
            </a:r>
            <a:r>
              <a:rPr lang="ru-RU" sz="2400" b="1" i="1" dirty="0" smtClean="0">
                <a:latin typeface="Times New Roman" pitchFamily="18" charset="0"/>
                <a:cs typeface="Times New Roman" pitchFamily="18" charset="0"/>
              </a:rPr>
              <a:t> законодательству РК,</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коррупция</a:t>
            </a:r>
            <a:r>
              <a:rPr lang="ru-RU" sz="2400" dirty="0">
                <a:latin typeface="Times New Roman" pitchFamily="18" charset="0"/>
                <a:cs typeface="Times New Roman" pitchFamily="18" charset="0"/>
              </a:rPr>
              <a:t> – принятие лично или через посредников имущественных благ и преимуществ лицами, выполняющими государственные функции, а также лицами, приравненными </a:t>
            </a:r>
            <a:r>
              <a:rPr lang="ru-RU" sz="2400" dirty="0" smtClean="0">
                <a:latin typeface="Times New Roman" pitchFamily="18" charset="0"/>
                <a:cs typeface="Times New Roman" pitchFamily="18" charset="0"/>
              </a:rPr>
              <a:t>к </a:t>
            </a:r>
            <a:r>
              <a:rPr lang="ru-RU" sz="2400" dirty="0">
                <a:latin typeface="Times New Roman" pitchFamily="18" charset="0"/>
                <a:cs typeface="Times New Roman" pitchFamily="18" charset="0"/>
              </a:rPr>
              <a:t>ним, с использованием своих должностных </a:t>
            </a:r>
            <a:r>
              <a:rPr lang="ru-RU" sz="2400" dirty="0" smtClean="0">
                <a:latin typeface="Times New Roman" pitchFamily="18" charset="0"/>
                <a:cs typeface="Times New Roman" pitchFamily="18" charset="0"/>
              </a:rPr>
              <a:t>полномочий </a:t>
            </a:r>
            <a:r>
              <a:rPr lang="ru-RU" sz="2400" dirty="0">
                <a:latin typeface="Times New Roman" pitchFamily="18" charset="0"/>
                <a:cs typeface="Times New Roman" pitchFamily="18" charset="0"/>
              </a:rPr>
              <a:t>и связанных с ними возможностей </a:t>
            </a:r>
            <a:r>
              <a:rPr lang="ru-RU" sz="2400" dirty="0" smtClean="0">
                <a:latin typeface="Times New Roman" pitchFamily="18" charset="0"/>
                <a:cs typeface="Times New Roman" pitchFamily="18" charset="0"/>
              </a:rPr>
              <a:t>либо </a:t>
            </a:r>
            <a:r>
              <a:rPr lang="ru-RU" sz="2400" dirty="0">
                <a:latin typeface="Times New Roman" pitchFamily="18" charset="0"/>
                <a:cs typeface="Times New Roman" pitchFamily="18" charset="0"/>
              </a:rPr>
              <a:t>иное использование ими своих полномочий </a:t>
            </a:r>
            <a:r>
              <a:rPr lang="ru-RU" sz="2400" dirty="0" smtClean="0">
                <a:latin typeface="Times New Roman" pitchFamily="18" charset="0"/>
                <a:cs typeface="Times New Roman" pitchFamily="18" charset="0"/>
              </a:rPr>
              <a:t>для </a:t>
            </a:r>
            <a:r>
              <a:rPr lang="ru-RU" sz="2400" dirty="0">
                <a:latin typeface="Times New Roman" pitchFamily="18" charset="0"/>
                <a:cs typeface="Times New Roman" pitchFamily="18" charset="0"/>
              </a:rPr>
              <a:t>получения имущественной выгоды, а равно </a:t>
            </a:r>
            <a:r>
              <a:rPr lang="ru-RU" sz="2400" dirty="0" smtClean="0">
                <a:latin typeface="Times New Roman" pitchFamily="18" charset="0"/>
                <a:cs typeface="Times New Roman" pitchFamily="18" charset="0"/>
              </a:rPr>
              <a:t>подкуп </a:t>
            </a:r>
            <a:r>
              <a:rPr lang="ru-RU" sz="2400" dirty="0">
                <a:latin typeface="Times New Roman" pitchFamily="18" charset="0"/>
                <a:cs typeface="Times New Roman" pitchFamily="18" charset="0"/>
              </a:rPr>
              <a:t>данных лиц путем противоправного </a:t>
            </a:r>
            <a:r>
              <a:rPr lang="ru-RU" sz="2400" dirty="0" smtClean="0">
                <a:latin typeface="Times New Roman" pitchFamily="18" charset="0"/>
                <a:cs typeface="Times New Roman" pitchFamily="18" charset="0"/>
              </a:rPr>
              <a:t>предоставления </a:t>
            </a:r>
            <a:r>
              <a:rPr lang="ru-RU" sz="2400" dirty="0">
                <a:latin typeface="Times New Roman" pitchFamily="18" charset="0"/>
                <a:cs typeface="Times New Roman" pitchFamily="18" charset="0"/>
              </a:rPr>
              <a:t>им физическими и </a:t>
            </a:r>
            <a:r>
              <a:rPr lang="ru-RU" sz="2400" dirty="0" smtClean="0">
                <a:latin typeface="Times New Roman" pitchFamily="18" charset="0"/>
                <a:cs typeface="Times New Roman" pitchFamily="18" charset="0"/>
              </a:rPr>
              <a:t>юридическими </a:t>
            </a:r>
            <a:r>
              <a:rPr lang="ru-RU" sz="2400" dirty="0">
                <a:latin typeface="Times New Roman" pitchFamily="18" charset="0"/>
                <a:cs typeface="Times New Roman" pitchFamily="18" charset="0"/>
              </a:rPr>
              <a:t>лицами указанных благ и преимуществ</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79579"/>
            <a:ext cx="2304256"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7267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lgn="ctr"/>
            <a:r>
              <a:rPr lang="ru-RU" sz="4000" b="1" i="1" dirty="0">
                <a:latin typeface="Times New Roman" pitchFamily="18" charset="0"/>
                <a:cs typeface="Times New Roman" pitchFamily="18" charset="0"/>
              </a:rPr>
              <a:t>О чем гласит народная мудрость…  </a:t>
            </a:r>
            <a:br>
              <a:rPr lang="ru-RU" sz="4000" b="1" i="1" dirty="0">
                <a:latin typeface="Times New Roman" pitchFamily="18" charset="0"/>
                <a:cs typeface="Times New Roman" pitchFamily="18" charset="0"/>
              </a:rPr>
            </a:br>
            <a:endParaRPr lang="ru-RU" sz="4000" b="1" i="1" dirty="0">
              <a:latin typeface="Times New Roman" pitchFamily="18" charset="0"/>
              <a:cs typeface="Times New Roman" pitchFamily="18" charset="0"/>
            </a:endParaRPr>
          </a:p>
        </p:txBody>
      </p:sp>
      <p:sp>
        <p:nvSpPr>
          <p:cNvPr id="3" name="Объект 2"/>
          <p:cNvSpPr>
            <a:spLocks noGrp="1"/>
          </p:cNvSpPr>
          <p:nvPr>
            <p:ph idx="1"/>
          </p:nvPr>
        </p:nvSpPr>
        <p:spPr>
          <a:xfrm>
            <a:off x="179512" y="1268760"/>
            <a:ext cx="8856984" cy="5055840"/>
          </a:xfrm>
        </p:spPr>
        <p:txBody>
          <a:bodyPr>
            <a:normAutofit/>
          </a:bodyPr>
          <a:lstStyle/>
          <a:p>
            <a:pPr marL="0" indent="0">
              <a:buNone/>
            </a:pPr>
            <a:r>
              <a:rPr lang="ru-RU" b="1" dirty="0" smtClean="0">
                <a:latin typeface="Times New Roman" pitchFamily="18" charset="0"/>
                <a:cs typeface="Times New Roman" pitchFamily="18" charset="0"/>
              </a:rPr>
              <a:t>         Вспомните</a:t>
            </a:r>
            <a:r>
              <a:rPr lang="ru-RU" b="1" dirty="0">
                <a:latin typeface="Times New Roman" pitchFamily="18" charset="0"/>
                <a:cs typeface="Times New Roman" pitchFamily="18" charset="0"/>
              </a:rPr>
              <a:t>, какие пословицы и поговорки </a:t>
            </a:r>
            <a:r>
              <a:rPr lang="ru-RU" b="1" dirty="0" smtClean="0">
                <a:latin typeface="Times New Roman" pitchFamily="18" charset="0"/>
                <a:cs typeface="Times New Roman" pitchFamily="18" charset="0"/>
              </a:rPr>
              <a:t>отражают </a:t>
            </a:r>
            <a:r>
              <a:rPr lang="ru-RU" b="1" dirty="0">
                <a:latin typeface="Times New Roman" pitchFamily="18" charset="0"/>
                <a:cs typeface="Times New Roman" pitchFamily="18" charset="0"/>
              </a:rPr>
              <a:t>коррупционную деятельность в современном обществе?</a:t>
            </a:r>
          </a:p>
          <a:p>
            <a:r>
              <a:rPr lang="ru-RU" dirty="0">
                <a:latin typeface="Times New Roman" pitchFamily="18" charset="0"/>
                <a:cs typeface="Times New Roman" pitchFamily="18" charset="0"/>
              </a:rPr>
              <a:t>Не подмажешь, не поедешь – </a:t>
            </a:r>
            <a:r>
              <a:rPr lang="ru-RU" i="1" dirty="0">
                <a:latin typeface="Times New Roman" pitchFamily="18" charset="0"/>
                <a:cs typeface="Times New Roman" pitchFamily="18" charset="0"/>
              </a:rPr>
              <a:t>вымогательство, взяточничество.</a:t>
            </a:r>
          </a:p>
          <a:p>
            <a:r>
              <a:rPr lang="ru-RU" dirty="0">
                <a:latin typeface="Times New Roman" pitchFamily="18" charset="0"/>
                <a:cs typeface="Times New Roman" pitchFamily="18" charset="0"/>
              </a:rPr>
              <a:t>Рука руку моет – </a:t>
            </a:r>
            <a:r>
              <a:rPr lang="ru-RU" i="1" dirty="0">
                <a:latin typeface="Times New Roman" pitchFamily="18" charset="0"/>
                <a:cs typeface="Times New Roman" pitchFamily="18" charset="0"/>
              </a:rPr>
              <a:t>групповая запланированная деятельность в </a:t>
            </a:r>
            <a:r>
              <a:rPr lang="ru-RU" i="1" dirty="0" smtClean="0">
                <a:latin typeface="Times New Roman" pitchFamily="18" charset="0"/>
                <a:cs typeface="Times New Roman" pitchFamily="18" charset="0"/>
              </a:rPr>
              <a:t>подкупе.</a:t>
            </a:r>
            <a:endParaRPr lang="ru-RU" i="1" dirty="0">
              <a:latin typeface="Times New Roman" pitchFamily="18" charset="0"/>
              <a:cs typeface="Times New Roman" pitchFamily="18" charset="0"/>
            </a:endParaRPr>
          </a:p>
          <a:p>
            <a:r>
              <a:rPr lang="ru-RU" dirty="0">
                <a:latin typeface="Times New Roman" pitchFamily="18" charset="0"/>
                <a:cs typeface="Times New Roman" pitchFamily="18" charset="0"/>
              </a:rPr>
              <a:t>Загребать жар чужими руками – </a:t>
            </a:r>
            <a:r>
              <a:rPr lang="ru-RU" i="1" dirty="0">
                <a:latin typeface="Times New Roman" pitchFamily="18" charset="0"/>
                <a:cs typeface="Times New Roman" pitchFamily="18" charset="0"/>
              </a:rPr>
              <a:t>несознательное соучастие в мошенничестве и аферах.</a:t>
            </a:r>
          </a:p>
          <a:p>
            <a:r>
              <a:rPr lang="ru-RU" dirty="0">
                <a:latin typeface="Times New Roman" pitchFamily="18" charset="0"/>
                <a:cs typeface="Times New Roman" pitchFamily="18" charset="0"/>
              </a:rPr>
              <a:t>Видит око, да зуб неймет – </a:t>
            </a:r>
            <a:endParaRPr lang="ru-RU" dirty="0" smtClean="0">
              <a:latin typeface="Times New Roman" pitchFamily="18" charset="0"/>
              <a:cs typeface="Times New Roman" pitchFamily="18" charset="0"/>
            </a:endParaRPr>
          </a:p>
          <a:p>
            <a:pPr marL="0" indent="0">
              <a:buNone/>
            </a:pPr>
            <a:r>
              <a:rPr lang="ru-RU" i="1" dirty="0">
                <a:latin typeface="Times New Roman" pitchFamily="18" charset="0"/>
                <a:cs typeface="Times New Roman" pitchFamily="18" charset="0"/>
              </a:rPr>
              <a:t> </a:t>
            </a:r>
            <a:r>
              <a:rPr lang="ru-RU" i="1" dirty="0" smtClean="0">
                <a:latin typeface="Times New Roman" pitchFamily="18" charset="0"/>
                <a:cs typeface="Times New Roman" pitchFamily="18" charset="0"/>
              </a:rPr>
              <a:t>  безрезультативность </a:t>
            </a:r>
            <a:r>
              <a:rPr lang="ru-RU" i="1" dirty="0">
                <a:latin typeface="Times New Roman" pitchFamily="18" charset="0"/>
                <a:cs typeface="Times New Roman" pitchFamily="18" charset="0"/>
              </a:rPr>
              <a:t>действий </a:t>
            </a:r>
            <a:endParaRPr lang="ru-RU" i="1" dirty="0" smtClean="0">
              <a:latin typeface="Times New Roman" pitchFamily="18" charset="0"/>
              <a:cs typeface="Times New Roman" pitchFamily="18" charset="0"/>
            </a:endParaRPr>
          </a:p>
          <a:p>
            <a:pPr marL="0" indent="0">
              <a:buNone/>
            </a:pPr>
            <a:r>
              <a:rPr lang="ru-RU" i="1" dirty="0">
                <a:latin typeface="Times New Roman" pitchFamily="18" charset="0"/>
                <a:cs typeface="Times New Roman" pitchFamily="18" charset="0"/>
              </a:rPr>
              <a:t> </a:t>
            </a:r>
            <a:r>
              <a:rPr lang="ru-RU" i="1" dirty="0" smtClean="0">
                <a:latin typeface="Times New Roman" pitchFamily="18" charset="0"/>
                <a:cs typeface="Times New Roman" pitchFamily="18" charset="0"/>
              </a:rPr>
              <a:t>  борьбы </a:t>
            </a:r>
            <a:r>
              <a:rPr lang="ru-RU" i="1" dirty="0">
                <a:latin typeface="Times New Roman" pitchFamily="18" charset="0"/>
                <a:cs typeface="Times New Roman" pitchFamily="18" charset="0"/>
              </a:rPr>
              <a:t>с коррупцией. </a:t>
            </a:r>
          </a:p>
          <a:p>
            <a:endParaRPr lang="ru-RU" dirty="0"/>
          </a:p>
          <a:p>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6105" y="4365101"/>
            <a:ext cx="2952328" cy="2364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3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a:bodyPr>
          <a:lstStyle/>
          <a:p>
            <a:pPr algn="ctr"/>
            <a:r>
              <a:rPr lang="ru-RU" sz="4000" b="1" i="1" dirty="0">
                <a:latin typeface="Times New Roman" pitchFamily="18" charset="0"/>
                <a:cs typeface="Times New Roman" pitchFamily="18" charset="0"/>
              </a:rPr>
              <a:t>Немного из истории </a:t>
            </a:r>
            <a:r>
              <a:rPr lang="ru-RU" sz="4000" b="1" i="1" dirty="0" smtClean="0">
                <a:latin typeface="Times New Roman" pitchFamily="18" charset="0"/>
                <a:cs typeface="Times New Roman" pitchFamily="18" charset="0"/>
              </a:rPr>
              <a:t>…</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107504" y="692696"/>
            <a:ext cx="9036496" cy="6048672"/>
          </a:xfrm>
        </p:spPr>
        <p:txBody>
          <a:bodyPr>
            <a:normAutofit lnSpcReduction="10000"/>
          </a:bodyPr>
          <a:lstStyle/>
          <a:p>
            <a:r>
              <a:rPr lang="ru-RU" sz="2400" b="1" i="1" dirty="0" smtClean="0">
                <a:latin typeface="Times New Roman" pitchFamily="18" charset="0"/>
                <a:cs typeface="Times New Roman" pitchFamily="18" charset="0"/>
              </a:rPr>
              <a:t>Коррупция </a:t>
            </a:r>
            <a:r>
              <a:rPr lang="ru-RU" sz="2400" dirty="0" smtClean="0">
                <a:latin typeface="Times New Roman" pitchFamily="18" charset="0"/>
                <a:cs typeface="Times New Roman" pitchFamily="18" charset="0"/>
              </a:rPr>
              <a:t> - сложное социальное явление, которое зародилось еще в глубокой древности в странах Египта, Месопотамии, Китая, Индии, Иудеи  и существует сегодня во всех странах независимо от уровня ее развития, различаясь лишь своими  масштабами.</a:t>
            </a:r>
          </a:p>
          <a:p>
            <a:r>
              <a:rPr lang="ru-RU" sz="2400" dirty="0" smtClean="0">
                <a:latin typeface="Times New Roman" pitchFamily="18" charset="0"/>
                <a:cs typeface="Times New Roman" pitchFamily="18" charset="0"/>
              </a:rPr>
              <a:t>Исторические </a:t>
            </a:r>
            <a:r>
              <a:rPr lang="ru-RU" sz="2400" dirty="0">
                <a:latin typeface="Times New Roman" pitchFamily="18" charset="0"/>
                <a:cs typeface="Times New Roman" pitchFamily="18" charset="0"/>
              </a:rPr>
              <a:t>корни коррупции, вероятно, восходят к обычаю делать подарки, чтобы добиться расположения. Дорогой подарок выделял человека среди других просителей и способствовал тому, чтобы его просьба была выполнена</a:t>
            </a:r>
            <a:r>
              <a:rPr lang="ru-RU" sz="2400" dirty="0" smtClean="0">
                <a:latin typeface="Times New Roman" pitchFamily="18" charset="0"/>
                <a:cs typeface="Times New Roman" pitchFamily="18" charset="0"/>
              </a:rPr>
              <a:t>.</a:t>
            </a:r>
          </a:p>
          <a:p>
            <a:r>
              <a:rPr lang="ru-RU" sz="2400" dirty="0">
                <a:latin typeface="Times New Roman" pitchFamily="18" charset="0"/>
                <a:cs typeface="Times New Roman" pitchFamily="18" charset="0"/>
              </a:rPr>
              <a:t>Известное </a:t>
            </a:r>
            <a:r>
              <a:rPr lang="ru-RU" sz="2400" dirty="0" err="1">
                <a:latin typeface="Times New Roman" pitchFamily="18" charset="0"/>
                <a:cs typeface="Times New Roman" pitchFamily="18" charset="0"/>
              </a:rPr>
              <a:t>древнелатинское</a:t>
            </a:r>
            <a:r>
              <a:rPr lang="ru-RU" sz="2400" dirty="0">
                <a:latin typeface="Times New Roman" pitchFamily="18" charset="0"/>
                <a:cs typeface="Times New Roman" pitchFamily="18" charset="0"/>
              </a:rPr>
              <a:t> изречение гласит: «</a:t>
            </a:r>
            <a:r>
              <a:rPr lang="en-US" sz="2400" dirty="0">
                <a:latin typeface="Times New Roman" pitchFamily="18" charset="0"/>
                <a:cs typeface="Times New Roman" pitchFamily="18" charset="0"/>
              </a:rPr>
              <a:t>Do </a:t>
            </a:r>
            <a:r>
              <a:rPr lang="en-US" sz="2400" dirty="0" err="1">
                <a:latin typeface="Times New Roman" pitchFamily="18" charset="0"/>
                <a:cs typeface="Times New Roman" pitchFamily="18" charset="0"/>
              </a:rPr>
              <a:t>ut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facies</a:t>
            </a:r>
            <a:r>
              <a:rPr lang="ru-RU" sz="2400" dirty="0">
                <a:latin typeface="Times New Roman" pitchFamily="18" charset="0"/>
                <a:cs typeface="Times New Roman" pitchFamily="18" charset="0"/>
              </a:rPr>
              <a:t>» - </a:t>
            </a:r>
            <a:r>
              <a:rPr lang="ru-RU" sz="2400" i="1" dirty="0">
                <a:latin typeface="Times New Roman" pitchFamily="18" charset="0"/>
                <a:cs typeface="Times New Roman" pitchFamily="18" charset="0"/>
              </a:rPr>
              <a:t>«Даю, чтобы сделал</a:t>
            </a:r>
            <a:r>
              <a:rPr lang="ru-RU" sz="2400" i="1"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r>
              <a:rPr lang="ru-RU" sz="2400" dirty="0">
                <a:latin typeface="Times New Roman" pitchFamily="18" charset="0"/>
                <a:cs typeface="Times New Roman" pitchFamily="18" charset="0"/>
              </a:rPr>
              <a:t>В древнеиндийском трактате по искусству управления государством «</a:t>
            </a:r>
            <a:r>
              <a:rPr lang="ru-RU" sz="2400" dirty="0" err="1">
                <a:latin typeface="Times New Roman" pitchFamily="18" charset="0"/>
                <a:cs typeface="Times New Roman" pitchFamily="18" charset="0"/>
              </a:rPr>
              <a:t>Артхашастра</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IV</a:t>
            </a:r>
            <a:r>
              <a:rPr lang="ru-RU" sz="2400" dirty="0">
                <a:latin typeface="Times New Roman" pitchFamily="18" charset="0"/>
                <a:cs typeface="Times New Roman" pitchFamily="18" charset="0"/>
              </a:rPr>
              <a:t> в. до н.э.) подчеркивается, что важнейшей задачей, стоящей перед царем, является борьба с казнокрадством. Здесь перечислено 40 способов хищения казенного имущества и делается вывод о том, что легче угадать путь птиц в небесах, чем уловки хитроумных чиновников.   </a:t>
            </a:r>
          </a:p>
          <a:p>
            <a:endParaRPr lang="ru-RU" sz="24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874636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33264"/>
            <a:ext cx="9144000" cy="6624736"/>
          </a:xfrm>
        </p:spPr>
        <p:txBody>
          <a:bodyPr>
            <a:normAutofit fontScale="85000" lnSpcReduction="20000"/>
          </a:bodyPr>
          <a:lstStyle/>
          <a:p>
            <a:r>
              <a:rPr lang="ru-RU" sz="2800" dirty="0">
                <a:latin typeface="Times New Roman" pitchFamily="18" charset="0"/>
                <a:cs typeface="Times New Roman" pitchFamily="18" charset="0"/>
              </a:rPr>
              <a:t>Первым правителем, о котором сохранилось упоминание как о борце с коррупцией, был </a:t>
            </a:r>
            <a:r>
              <a:rPr lang="ru-RU" sz="2800" dirty="0" err="1">
                <a:latin typeface="Times New Roman" pitchFamily="18" charset="0"/>
                <a:cs typeface="Times New Roman" pitchFamily="18" charset="0"/>
              </a:rPr>
              <a:t>Урукагина</a:t>
            </a:r>
            <a:r>
              <a:rPr lang="ru-RU" sz="2800" dirty="0">
                <a:latin typeface="Times New Roman" pitchFamily="18" charset="0"/>
                <a:cs typeface="Times New Roman" pitchFamily="18" charset="0"/>
              </a:rPr>
              <a:t> – шумерский царь полиса </a:t>
            </a:r>
            <a:r>
              <a:rPr lang="ru-RU" sz="2800" dirty="0" err="1">
                <a:latin typeface="Times New Roman" pitchFamily="18" charset="0"/>
                <a:cs typeface="Times New Roman" pitchFamily="18" charset="0"/>
              </a:rPr>
              <a:t>Лагаша</a:t>
            </a:r>
            <a:r>
              <a:rPr lang="ru-RU" sz="2800" dirty="0">
                <a:latin typeface="Times New Roman" pitchFamily="18" charset="0"/>
                <a:cs typeface="Times New Roman" pitchFamily="18" charset="0"/>
              </a:rPr>
              <a:t> во 2-ой половине ХХ</a:t>
            </a:r>
            <a:r>
              <a:rPr lang="en-US" sz="2800" dirty="0">
                <a:latin typeface="Times New Roman" pitchFamily="18" charset="0"/>
                <a:cs typeface="Times New Roman" pitchFamily="18" charset="0"/>
              </a:rPr>
              <a:t>IV</a:t>
            </a:r>
            <a:r>
              <a:rPr lang="ru-RU" sz="2800" dirty="0">
                <a:latin typeface="Times New Roman" pitchFamily="18" charset="0"/>
                <a:cs typeface="Times New Roman" pitchFamily="18" charset="0"/>
              </a:rPr>
              <a:t> в. до н.э.  </a:t>
            </a:r>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В истории казахского права ханского периода (XV-XIX вв.) известен только один законодательный памятник – «</a:t>
            </a:r>
            <a:r>
              <a:rPr lang="ru-RU" sz="2800" dirty="0" err="1">
                <a:latin typeface="Times New Roman" pitchFamily="18" charset="0"/>
                <a:cs typeface="Times New Roman" pitchFamily="18" charset="0"/>
              </a:rPr>
              <a:t>Жеті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жарғы</a:t>
            </a:r>
            <a:r>
              <a:rPr lang="ru-RU" sz="2800" dirty="0">
                <a:latin typeface="Times New Roman" pitchFamily="18" charset="0"/>
                <a:cs typeface="Times New Roman" pitchFamily="18" charset="0"/>
              </a:rPr>
              <a:t>» («Семь уложений</a:t>
            </a:r>
            <a:r>
              <a:rPr lang="ru-RU" sz="2800" dirty="0" smtClean="0">
                <a:latin typeface="Times New Roman" pitchFamily="18" charset="0"/>
                <a:cs typeface="Times New Roman" pitchFamily="18" charset="0"/>
              </a:rPr>
              <a:t>»), в котором основное </a:t>
            </a:r>
            <a:r>
              <a:rPr lang="ru-RU" sz="2800" dirty="0">
                <a:latin typeface="Times New Roman" pitchFamily="18" charset="0"/>
                <a:cs typeface="Times New Roman" pitchFamily="18" charset="0"/>
              </a:rPr>
              <a:t>место в </a:t>
            </a:r>
            <a:r>
              <a:rPr lang="ru-RU" sz="2800" dirty="0" smtClean="0">
                <a:latin typeface="Times New Roman" pitchFamily="18" charset="0"/>
                <a:cs typeface="Times New Roman" pitchFamily="18" charset="0"/>
              </a:rPr>
              <a:t>отводилось </a:t>
            </a:r>
            <a:r>
              <a:rPr lang="ru-RU" sz="2800" dirty="0">
                <a:latin typeface="Times New Roman" pitchFamily="18" charset="0"/>
                <a:cs typeface="Times New Roman" pitchFamily="18" charset="0"/>
              </a:rPr>
              <a:t>уголовно- правовым нормам.  </a:t>
            </a:r>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В </a:t>
            </a:r>
            <a:r>
              <a:rPr lang="ru-RU" sz="2800" dirty="0">
                <a:latin typeface="Times New Roman" pitchFamily="18" charset="0"/>
                <a:cs typeface="Times New Roman" pitchFamily="18" charset="0"/>
              </a:rPr>
              <a:t>России же первые упоминания о коррупции, которая определялась понятием «мздоимство», исходят к русским летописям </a:t>
            </a:r>
            <a:r>
              <a:rPr lang="en-US" sz="2800" dirty="0">
                <a:latin typeface="Times New Roman" pitchFamily="18" charset="0"/>
                <a:cs typeface="Times New Roman" pitchFamily="18" charset="0"/>
              </a:rPr>
              <a:t>XIII</a:t>
            </a:r>
            <a:r>
              <a:rPr lang="ru-RU" sz="2800" dirty="0">
                <a:latin typeface="Times New Roman" pitchFamily="18" charset="0"/>
                <a:cs typeface="Times New Roman" pitchFamily="18" charset="0"/>
              </a:rPr>
              <a:t>в. </a:t>
            </a:r>
          </a:p>
          <a:p>
            <a:r>
              <a:rPr lang="ru-RU" sz="2800" dirty="0">
                <a:latin typeface="Times New Roman" pitchFamily="18" charset="0"/>
                <a:cs typeface="Times New Roman" pitchFamily="18" charset="0"/>
              </a:rPr>
              <a:t>Первое законодательное ограничение коррупционной деятельности было осуществлено в царствование Ивана </a:t>
            </a:r>
            <a:r>
              <a:rPr lang="en-US" sz="2800" dirty="0">
                <a:latin typeface="Times New Roman" pitchFamily="18" charset="0"/>
                <a:cs typeface="Times New Roman" pitchFamily="18" charset="0"/>
              </a:rPr>
              <a:t>III</a:t>
            </a:r>
            <a:r>
              <a:rPr lang="ru-RU" sz="2800" dirty="0">
                <a:latin typeface="Times New Roman" pitchFamily="18" charset="0"/>
                <a:cs typeface="Times New Roman" pitchFamily="18" charset="0"/>
              </a:rPr>
              <a:t>. Судебник 1497г устанавливал розыскную форму процесса, предусматривал в качестве мер наказания смертную казнь, торговую казнь (битье кнутом). </a:t>
            </a:r>
            <a:r>
              <a:rPr lang="ru-RU" sz="2800" dirty="0" smtClean="0">
                <a:latin typeface="Times New Roman" pitchFamily="18" charset="0"/>
                <a:cs typeface="Times New Roman" pitchFamily="18" charset="0"/>
              </a:rPr>
              <a:t>Его </a:t>
            </a:r>
            <a:r>
              <a:rPr lang="ru-RU" sz="2800" dirty="0">
                <a:latin typeface="Times New Roman" pitchFamily="18" charset="0"/>
                <a:cs typeface="Times New Roman" pitchFamily="18" charset="0"/>
              </a:rPr>
              <a:t>внук Иван </a:t>
            </a:r>
            <a:r>
              <a:rPr lang="en-US" sz="2800" dirty="0">
                <a:latin typeface="Times New Roman" pitchFamily="18" charset="0"/>
                <a:cs typeface="Times New Roman" pitchFamily="18" charset="0"/>
              </a:rPr>
              <a:t>IV</a:t>
            </a:r>
            <a:r>
              <a:rPr lang="ru-RU" sz="2800" dirty="0">
                <a:latin typeface="Times New Roman" pitchFamily="18" charset="0"/>
                <a:cs typeface="Times New Roman" pitchFamily="18" charset="0"/>
              </a:rPr>
              <a:t> (Грозный) впервые ввел смертную казнь в качестве наказании за чрезмерность во взятках. </a:t>
            </a:r>
            <a:endParaRPr lang="ru-RU" sz="2800" dirty="0" smtClean="0">
              <a:latin typeface="Times New Roman" pitchFamily="18" charset="0"/>
              <a:cs typeface="Times New Roman" pitchFamily="18" charset="0"/>
            </a:endParaRPr>
          </a:p>
          <a:p>
            <a:r>
              <a:rPr lang="ru-RU" sz="2800" dirty="0">
                <a:latin typeface="Times New Roman" pitchFamily="18" charset="0"/>
                <a:cs typeface="Times New Roman" pitchFamily="18" charset="0"/>
              </a:rPr>
              <a:t>При Петре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 в России был широкий размах и коррупции, и одновременно жестокой борьбы с ней. Так, Петр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  совместно с коллегиями ввел деятельность Тайной канцелярии (тайной полиции) в 1718-1720гг</a:t>
            </a:r>
            <a:r>
              <a:rPr lang="ru-RU" sz="2800"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endParaRPr lang="ru-RU" sz="2400" dirty="0"/>
          </a:p>
        </p:txBody>
      </p:sp>
    </p:spTree>
    <p:extLst>
      <p:ext uri="{BB962C8B-B14F-4D97-AF65-F5344CB8AC3E}">
        <p14:creationId xmlns:p14="http://schemas.microsoft.com/office/powerpoint/2010/main" val="10720236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515</TotalTime>
  <Words>1727</Words>
  <Application>Microsoft Office PowerPoint</Application>
  <PresentationFormat>Экран (4:3)</PresentationFormat>
  <Paragraphs>91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«Коррупция –  твое НЕТ имеет значение»    </vt:lpstr>
      <vt:lpstr>Прочтите внимательно отрывок из произведения:</vt:lpstr>
      <vt:lpstr>Презентация PowerPoint</vt:lpstr>
      <vt:lpstr>Презентация PowerPoint</vt:lpstr>
      <vt:lpstr>Согласно ООН</vt:lpstr>
      <vt:lpstr>Презентация PowerPoint</vt:lpstr>
      <vt:lpstr>О чем гласит народная мудрость…   </vt:lpstr>
      <vt:lpstr>Немного из истории …</vt:lpstr>
      <vt:lpstr>Презентация PowerPoint</vt:lpstr>
      <vt:lpstr>Презентация PowerPoint</vt:lpstr>
      <vt:lpstr>Виды коррупции: </vt:lpstr>
      <vt:lpstr>Каковы причины коррупции? </vt:lpstr>
      <vt:lpstr>Что влечет за собой коррупция?</vt:lpstr>
      <vt:lpstr>Преступление и наказание </vt:lpstr>
      <vt:lpstr>Презентация PowerPoint</vt:lpstr>
      <vt:lpstr>Презентация PowerPoint</vt:lpstr>
      <vt:lpstr>Рефлексия:</vt:lpstr>
      <vt:lpstr>Вывод:</vt:lpstr>
      <vt:lpstr>Домашнее задание:</vt:lpstr>
      <vt:lpstr>Литература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«Коррупция – проблема современного общества»</dc:title>
  <dc:creator>user</dc:creator>
  <cp:lastModifiedBy>Admin</cp:lastModifiedBy>
  <cp:revision>43</cp:revision>
  <dcterms:created xsi:type="dcterms:W3CDTF">2014-10-16T08:50:09Z</dcterms:created>
  <dcterms:modified xsi:type="dcterms:W3CDTF">2021-02-16T00:15:15Z</dcterms:modified>
</cp:coreProperties>
</file>